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handoutMasterIdLst>
    <p:handoutMasterId r:id="rId63"/>
  </p:handoutMasterIdLst>
  <p:sldIdLst>
    <p:sldId id="358" r:id="rId2"/>
    <p:sldId id="360" r:id="rId3"/>
    <p:sldId id="480" r:id="rId4"/>
    <p:sldId id="327" r:id="rId5"/>
    <p:sldId id="405" r:id="rId6"/>
    <p:sldId id="312" r:id="rId7"/>
    <p:sldId id="363" r:id="rId8"/>
    <p:sldId id="452" r:id="rId9"/>
    <p:sldId id="430" r:id="rId10"/>
    <p:sldId id="483" r:id="rId11"/>
    <p:sldId id="401" r:id="rId12"/>
    <p:sldId id="486" r:id="rId13"/>
    <p:sldId id="485" r:id="rId14"/>
    <p:sldId id="484" r:id="rId15"/>
    <p:sldId id="403" r:id="rId16"/>
    <p:sldId id="402" r:id="rId17"/>
    <p:sldId id="428" r:id="rId18"/>
    <p:sldId id="464" r:id="rId19"/>
    <p:sldId id="449" r:id="rId20"/>
    <p:sldId id="491" r:id="rId21"/>
    <p:sldId id="377" r:id="rId22"/>
    <p:sldId id="412" r:id="rId23"/>
    <p:sldId id="411" r:id="rId24"/>
    <p:sldId id="488" r:id="rId25"/>
    <p:sldId id="408" r:id="rId26"/>
    <p:sldId id="438" r:id="rId27"/>
    <p:sldId id="413" r:id="rId28"/>
    <p:sldId id="414" r:id="rId29"/>
    <p:sldId id="416" r:id="rId30"/>
    <p:sldId id="440" r:id="rId31"/>
    <p:sldId id="459" r:id="rId32"/>
    <p:sldId id="461" r:id="rId33"/>
    <p:sldId id="492" r:id="rId34"/>
    <p:sldId id="421" r:id="rId35"/>
    <p:sldId id="372" r:id="rId36"/>
    <p:sldId id="487" r:id="rId37"/>
    <p:sldId id="451" r:id="rId38"/>
    <p:sldId id="434" r:id="rId39"/>
    <p:sldId id="467" r:id="rId40"/>
    <p:sldId id="468" r:id="rId41"/>
    <p:sldId id="466" r:id="rId42"/>
    <p:sldId id="435" r:id="rId43"/>
    <p:sldId id="436" r:id="rId44"/>
    <p:sldId id="469" r:id="rId45"/>
    <p:sldId id="470" r:id="rId46"/>
    <p:sldId id="433" r:id="rId47"/>
    <p:sldId id="423" r:id="rId48"/>
    <p:sldId id="472" r:id="rId49"/>
    <p:sldId id="427" r:id="rId50"/>
    <p:sldId id="473" r:id="rId51"/>
    <p:sldId id="474" r:id="rId52"/>
    <p:sldId id="475" r:id="rId53"/>
    <p:sldId id="476" r:id="rId54"/>
    <p:sldId id="477" r:id="rId55"/>
    <p:sldId id="478" r:id="rId56"/>
    <p:sldId id="479" r:id="rId57"/>
    <p:sldId id="481" r:id="rId58"/>
    <p:sldId id="490" r:id="rId59"/>
    <p:sldId id="493" r:id="rId60"/>
    <p:sldId id="482" r:id="rId61"/>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yan Schumacher"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060"/>
    <a:srgbClr val="97D2FF"/>
    <a:srgbClr val="FFBC00"/>
    <a:srgbClr val="FCBE39"/>
    <a:srgbClr val="C1FFA6"/>
    <a:srgbClr val="99B7FF"/>
    <a:srgbClr val="FFAB7C"/>
    <a:srgbClr val="A31D34"/>
    <a:srgbClr val="FFF26B"/>
    <a:srgbClr val="DCD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63" autoAdjust="0"/>
    <p:restoredTop sz="73600" autoAdjust="0"/>
  </p:normalViewPr>
  <p:slideViewPr>
    <p:cSldViewPr snapToGrid="0">
      <p:cViewPr varScale="1">
        <p:scale>
          <a:sx n="81" d="100"/>
          <a:sy n="81" d="100"/>
        </p:scale>
        <p:origin x="1440" y="84"/>
      </p:cViewPr>
      <p:guideLst/>
    </p:cSldViewPr>
  </p:slideViewPr>
  <p:notesTextViewPr>
    <p:cViewPr>
      <p:scale>
        <a:sx n="1" d="1"/>
        <a:sy n="1" d="1"/>
      </p:scale>
      <p:origin x="0" y="0"/>
    </p:cViewPr>
  </p:notesTextViewPr>
  <p:sorterViewPr>
    <p:cViewPr>
      <p:scale>
        <a:sx n="80" d="100"/>
        <a:sy n="80" d="100"/>
      </p:scale>
      <p:origin x="0" y="-2712"/>
    </p:cViewPr>
  </p:sorterViewPr>
  <p:notesViewPr>
    <p:cSldViewPr snapToGrid="0">
      <p:cViewPr varScale="1">
        <p:scale>
          <a:sx n="52" d="100"/>
          <a:sy n="52" d="100"/>
        </p:scale>
        <p:origin x="2680" y="6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51C216-E0A7-4F64-B778-71999873BE3E}" type="doc">
      <dgm:prSet loTypeId="urn:microsoft.com/office/officeart/2005/8/layout/hChevron3" loCatId="process" qsTypeId="urn:microsoft.com/office/officeart/2005/8/quickstyle/simple1" qsCatId="simple" csTypeId="urn:microsoft.com/office/officeart/2005/8/colors/accent1_2" csCatId="accent1" phldr="1"/>
      <dgm:spPr/>
    </dgm:pt>
    <dgm:pt modelId="{749940D2-95B3-45AE-AB07-A62C2EFB7C68}">
      <dgm:prSet phldrT="[Text]"/>
      <dgm:spPr/>
      <dgm:t>
        <a:bodyPr/>
        <a:lstStyle/>
        <a:p>
          <a:r>
            <a:rPr lang="en-US" dirty="0" smtClean="0"/>
            <a:t>October</a:t>
          </a:r>
          <a:endParaRPr lang="en-US" dirty="0"/>
        </a:p>
      </dgm:t>
    </dgm:pt>
    <dgm:pt modelId="{CB13A506-CED3-4F2B-A39A-A1B505B5DDE7}" type="parTrans" cxnId="{58F6203E-DD66-47B1-ABB7-07826FB81E2A}">
      <dgm:prSet/>
      <dgm:spPr/>
      <dgm:t>
        <a:bodyPr/>
        <a:lstStyle/>
        <a:p>
          <a:endParaRPr lang="en-US"/>
        </a:p>
      </dgm:t>
    </dgm:pt>
    <dgm:pt modelId="{C5F6D5DB-D338-4DA3-BC57-56E6BC48E2C9}" type="sibTrans" cxnId="{58F6203E-DD66-47B1-ABB7-07826FB81E2A}">
      <dgm:prSet/>
      <dgm:spPr/>
      <dgm:t>
        <a:bodyPr/>
        <a:lstStyle/>
        <a:p>
          <a:endParaRPr lang="en-US"/>
        </a:p>
      </dgm:t>
    </dgm:pt>
    <dgm:pt modelId="{5EBEEDF7-0EF4-4565-A08C-7B78ECA6AF62}">
      <dgm:prSet phldrT="[Text]"/>
      <dgm:spPr/>
      <dgm:t>
        <a:bodyPr/>
        <a:lstStyle/>
        <a:p>
          <a:r>
            <a:rPr lang="en-US" dirty="0" smtClean="0"/>
            <a:t>November</a:t>
          </a:r>
          <a:endParaRPr lang="en-US" dirty="0"/>
        </a:p>
      </dgm:t>
    </dgm:pt>
    <dgm:pt modelId="{514B0590-7FAF-42E5-91F5-2FDA977A9736}" type="parTrans" cxnId="{242FF8CD-EB0B-4BB0-8981-DF96C512A1F8}">
      <dgm:prSet/>
      <dgm:spPr/>
      <dgm:t>
        <a:bodyPr/>
        <a:lstStyle/>
        <a:p>
          <a:endParaRPr lang="en-US"/>
        </a:p>
      </dgm:t>
    </dgm:pt>
    <dgm:pt modelId="{C89FCFD8-8115-4547-B2B1-387A17EECD4B}" type="sibTrans" cxnId="{242FF8CD-EB0B-4BB0-8981-DF96C512A1F8}">
      <dgm:prSet/>
      <dgm:spPr/>
      <dgm:t>
        <a:bodyPr/>
        <a:lstStyle/>
        <a:p>
          <a:endParaRPr lang="en-US"/>
        </a:p>
      </dgm:t>
    </dgm:pt>
    <dgm:pt modelId="{2DF1AAE7-FB79-420E-A252-944CEC855614}">
      <dgm:prSet phldrT="[Text]"/>
      <dgm:spPr/>
      <dgm:t>
        <a:bodyPr/>
        <a:lstStyle/>
        <a:p>
          <a:r>
            <a:rPr lang="en-US" dirty="0" smtClean="0"/>
            <a:t>December</a:t>
          </a:r>
          <a:endParaRPr lang="en-US" dirty="0"/>
        </a:p>
      </dgm:t>
    </dgm:pt>
    <dgm:pt modelId="{0BD58527-F1C7-44E6-9C64-753DD05A0896}" type="parTrans" cxnId="{6C240EC4-934F-4F1A-9A7B-74B04D1A5A31}">
      <dgm:prSet/>
      <dgm:spPr/>
      <dgm:t>
        <a:bodyPr/>
        <a:lstStyle/>
        <a:p>
          <a:endParaRPr lang="en-US"/>
        </a:p>
      </dgm:t>
    </dgm:pt>
    <dgm:pt modelId="{1E3B7A8A-5BC9-44F9-83B4-6B3718D80CBD}" type="sibTrans" cxnId="{6C240EC4-934F-4F1A-9A7B-74B04D1A5A31}">
      <dgm:prSet/>
      <dgm:spPr/>
      <dgm:t>
        <a:bodyPr/>
        <a:lstStyle/>
        <a:p>
          <a:endParaRPr lang="en-US"/>
        </a:p>
      </dgm:t>
    </dgm:pt>
    <dgm:pt modelId="{95A74A45-4747-41C8-BB83-8A40DCAE3271}">
      <dgm:prSet phldrT="[Text]"/>
      <dgm:spPr/>
      <dgm:t>
        <a:bodyPr/>
        <a:lstStyle/>
        <a:p>
          <a:r>
            <a:rPr lang="en-US" dirty="0" smtClean="0"/>
            <a:t>January</a:t>
          </a:r>
          <a:endParaRPr lang="en-US" dirty="0"/>
        </a:p>
      </dgm:t>
    </dgm:pt>
    <dgm:pt modelId="{C182117D-8490-4CA2-A04D-C75AA86DF0D4}" type="parTrans" cxnId="{7F13869E-1756-46DA-865B-EAC95631F422}">
      <dgm:prSet/>
      <dgm:spPr/>
      <dgm:t>
        <a:bodyPr/>
        <a:lstStyle/>
        <a:p>
          <a:endParaRPr lang="en-US"/>
        </a:p>
      </dgm:t>
    </dgm:pt>
    <dgm:pt modelId="{1A98DABA-6EDE-4412-B022-C74E6CBC68C3}" type="sibTrans" cxnId="{7F13869E-1756-46DA-865B-EAC95631F422}">
      <dgm:prSet/>
      <dgm:spPr/>
      <dgm:t>
        <a:bodyPr/>
        <a:lstStyle/>
        <a:p>
          <a:endParaRPr lang="en-US"/>
        </a:p>
      </dgm:t>
    </dgm:pt>
    <dgm:pt modelId="{5B031DC8-3610-40DD-B4B4-307E015BF1BC}">
      <dgm:prSet phldrT="[Text]"/>
      <dgm:spPr/>
      <dgm:t>
        <a:bodyPr/>
        <a:lstStyle/>
        <a:p>
          <a:r>
            <a:rPr lang="en-US" dirty="0" smtClean="0"/>
            <a:t>February</a:t>
          </a:r>
          <a:endParaRPr lang="en-US" dirty="0"/>
        </a:p>
      </dgm:t>
    </dgm:pt>
    <dgm:pt modelId="{B53DBE4F-CDE6-4B94-A9BC-6D7D951C0304}" type="parTrans" cxnId="{7BCFAA46-ED64-458C-BFEF-BF8B2A958E94}">
      <dgm:prSet/>
      <dgm:spPr/>
      <dgm:t>
        <a:bodyPr/>
        <a:lstStyle/>
        <a:p>
          <a:endParaRPr lang="en-US"/>
        </a:p>
      </dgm:t>
    </dgm:pt>
    <dgm:pt modelId="{1BB4A252-E4CB-41A4-BCCD-0A17A581BCEA}" type="sibTrans" cxnId="{7BCFAA46-ED64-458C-BFEF-BF8B2A958E94}">
      <dgm:prSet/>
      <dgm:spPr/>
      <dgm:t>
        <a:bodyPr/>
        <a:lstStyle/>
        <a:p>
          <a:endParaRPr lang="en-US"/>
        </a:p>
      </dgm:t>
    </dgm:pt>
    <dgm:pt modelId="{7E792B91-0402-4CC0-8534-D75A6BFA37D1}">
      <dgm:prSet phldrT="[Text]"/>
      <dgm:spPr/>
      <dgm:t>
        <a:bodyPr/>
        <a:lstStyle/>
        <a:p>
          <a:r>
            <a:rPr lang="en-US" dirty="0" smtClean="0"/>
            <a:t>March</a:t>
          </a:r>
          <a:endParaRPr lang="en-US" dirty="0"/>
        </a:p>
      </dgm:t>
    </dgm:pt>
    <dgm:pt modelId="{8632B4F2-C568-4E90-A651-AF9252B117DE}" type="parTrans" cxnId="{B845D7E0-9D3B-4414-B266-7E31A0D3221F}">
      <dgm:prSet/>
      <dgm:spPr/>
      <dgm:t>
        <a:bodyPr/>
        <a:lstStyle/>
        <a:p>
          <a:endParaRPr lang="en-US"/>
        </a:p>
      </dgm:t>
    </dgm:pt>
    <dgm:pt modelId="{15799520-ABCC-4366-B29A-8A155745737E}" type="sibTrans" cxnId="{B845D7E0-9D3B-4414-B266-7E31A0D3221F}">
      <dgm:prSet/>
      <dgm:spPr/>
      <dgm:t>
        <a:bodyPr/>
        <a:lstStyle/>
        <a:p>
          <a:endParaRPr lang="en-US"/>
        </a:p>
      </dgm:t>
    </dgm:pt>
    <dgm:pt modelId="{49841EAA-F82B-4913-8795-1C9478A8121C}">
      <dgm:prSet phldrT="[Text]"/>
      <dgm:spPr/>
      <dgm:t>
        <a:bodyPr/>
        <a:lstStyle/>
        <a:p>
          <a:r>
            <a:rPr lang="en-US" dirty="0" smtClean="0"/>
            <a:t>April</a:t>
          </a:r>
          <a:endParaRPr lang="en-US" dirty="0"/>
        </a:p>
      </dgm:t>
    </dgm:pt>
    <dgm:pt modelId="{9AAC8416-DB42-402D-8479-04D7B01BBD16}" type="parTrans" cxnId="{B8409820-E62E-4711-AB4C-EFC6C709D71B}">
      <dgm:prSet/>
      <dgm:spPr/>
      <dgm:t>
        <a:bodyPr/>
        <a:lstStyle/>
        <a:p>
          <a:endParaRPr lang="en-US"/>
        </a:p>
      </dgm:t>
    </dgm:pt>
    <dgm:pt modelId="{68A6DECF-F565-49AD-82A3-3C5E937C74AF}" type="sibTrans" cxnId="{B8409820-E62E-4711-AB4C-EFC6C709D71B}">
      <dgm:prSet/>
      <dgm:spPr/>
      <dgm:t>
        <a:bodyPr/>
        <a:lstStyle/>
        <a:p>
          <a:endParaRPr lang="en-US"/>
        </a:p>
      </dgm:t>
    </dgm:pt>
    <dgm:pt modelId="{0B9809EB-AA51-4FF7-8742-F7B81C273610}" type="pres">
      <dgm:prSet presAssocID="{2551C216-E0A7-4F64-B778-71999873BE3E}" presName="Name0" presStyleCnt="0">
        <dgm:presLayoutVars>
          <dgm:dir/>
          <dgm:resizeHandles val="exact"/>
        </dgm:presLayoutVars>
      </dgm:prSet>
      <dgm:spPr/>
    </dgm:pt>
    <dgm:pt modelId="{24B4AC4C-DF48-420A-B7AF-4BB7D6448E8F}" type="pres">
      <dgm:prSet presAssocID="{749940D2-95B3-45AE-AB07-A62C2EFB7C68}" presName="parTxOnly" presStyleLbl="node1" presStyleIdx="0" presStyleCnt="7">
        <dgm:presLayoutVars>
          <dgm:bulletEnabled val="1"/>
        </dgm:presLayoutVars>
      </dgm:prSet>
      <dgm:spPr/>
      <dgm:t>
        <a:bodyPr/>
        <a:lstStyle/>
        <a:p>
          <a:endParaRPr lang="en-US"/>
        </a:p>
      </dgm:t>
    </dgm:pt>
    <dgm:pt modelId="{57614DAB-0455-4D1E-9286-4C5BD0099E96}" type="pres">
      <dgm:prSet presAssocID="{C5F6D5DB-D338-4DA3-BC57-56E6BC48E2C9}" presName="parSpace" presStyleCnt="0"/>
      <dgm:spPr/>
    </dgm:pt>
    <dgm:pt modelId="{CAB5A012-FA03-4D95-AAC0-12150567821D}" type="pres">
      <dgm:prSet presAssocID="{5EBEEDF7-0EF4-4565-A08C-7B78ECA6AF62}" presName="parTxOnly" presStyleLbl="node1" presStyleIdx="1" presStyleCnt="7">
        <dgm:presLayoutVars>
          <dgm:bulletEnabled val="1"/>
        </dgm:presLayoutVars>
      </dgm:prSet>
      <dgm:spPr/>
      <dgm:t>
        <a:bodyPr/>
        <a:lstStyle/>
        <a:p>
          <a:endParaRPr lang="en-US"/>
        </a:p>
      </dgm:t>
    </dgm:pt>
    <dgm:pt modelId="{2EE9AB9E-3B19-45B2-8E31-7228487496E9}" type="pres">
      <dgm:prSet presAssocID="{C89FCFD8-8115-4547-B2B1-387A17EECD4B}" presName="parSpace" presStyleCnt="0"/>
      <dgm:spPr/>
    </dgm:pt>
    <dgm:pt modelId="{98F95C77-2512-457F-8546-55AE927D5941}" type="pres">
      <dgm:prSet presAssocID="{2DF1AAE7-FB79-420E-A252-944CEC855614}" presName="parTxOnly" presStyleLbl="node1" presStyleIdx="2" presStyleCnt="7">
        <dgm:presLayoutVars>
          <dgm:bulletEnabled val="1"/>
        </dgm:presLayoutVars>
      </dgm:prSet>
      <dgm:spPr/>
      <dgm:t>
        <a:bodyPr/>
        <a:lstStyle/>
        <a:p>
          <a:endParaRPr lang="en-US"/>
        </a:p>
      </dgm:t>
    </dgm:pt>
    <dgm:pt modelId="{CD7889A1-754D-4B3D-B4BC-3B1589EE5F25}" type="pres">
      <dgm:prSet presAssocID="{1E3B7A8A-5BC9-44F9-83B4-6B3718D80CBD}" presName="parSpace" presStyleCnt="0"/>
      <dgm:spPr/>
    </dgm:pt>
    <dgm:pt modelId="{A715D00D-D542-459E-80D0-D815FAD985B7}" type="pres">
      <dgm:prSet presAssocID="{95A74A45-4747-41C8-BB83-8A40DCAE3271}" presName="parTxOnly" presStyleLbl="node1" presStyleIdx="3" presStyleCnt="7">
        <dgm:presLayoutVars>
          <dgm:bulletEnabled val="1"/>
        </dgm:presLayoutVars>
      </dgm:prSet>
      <dgm:spPr/>
      <dgm:t>
        <a:bodyPr/>
        <a:lstStyle/>
        <a:p>
          <a:endParaRPr lang="en-US"/>
        </a:p>
      </dgm:t>
    </dgm:pt>
    <dgm:pt modelId="{B0F83895-E1DF-47A2-8937-09CA1A4F7FB6}" type="pres">
      <dgm:prSet presAssocID="{1A98DABA-6EDE-4412-B022-C74E6CBC68C3}" presName="parSpace" presStyleCnt="0"/>
      <dgm:spPr/>
    </dgm:pt>
    <dgm:pt modelId="{3BC95055-34D0-4C0D-BC5C-9941166A9A49}" type="pres">
      <dgm:prSet presAssocID="{5B031DC8-3610-40DD-B4B4-307E015BF1BC}" presName="parTxOnly" presStyleLbl="node1" presStyleIdx="4" presStyleCnt="7">
        <dgm:presLayoutVars>
          <dgm:bulletEnabled val="1"/>
        </dgm:presLayoutVars>
      </dgm:prSet>
      <dgm:spPr/>
      <dgm:t>
        <a:bodyPr/>
        <a:lstStyle/>
        <a:p>
          <a:endParaRPr lang="en-US"/>
        </a:p>
      </dgm:t>
    </dgm:pt>
    <dgm:pt modelId="{012E045B-2947-434B-B30C-0A35B5AFCCDC}" type="pres">
      <dgm:prSet presAssocID="{1BB4A252-E4CB-41A4-BCCD-0A17A581BCEA}" presName="parSpace" presStyleCnt="0"/>
      <dgm:spPr/>
    </dgm:pt>
    <dgm:pt modelId="{C0CAE1C8-12F3-4BF3-8635-724E6B427D12}" type="pres">
      <dgm:prSet presAssocID="{7E792B91-0402-4CC0-8534-D75A6BFA37D1}" presName="parTxOnly" presStyleLbl="node1" presStyleIdx="5" presStyleCnt="7">
        <dgm:presLayoutVars>
          <dgm:bulletEnabled val="1"/>
        </dgm:presLayoutVars>
      </dgm:prSet>
      <dgm:spPr/>
      <dgm:t>
        <a:bodyPr/>
        <a:lstStyle/>
        <a:p>
          <a:endParaRPr lang="en-US"/>
        </a:p>
      </dgm:t>
    </dgm:pt>
    <dgm:pt modelId="{83E41B08-40A5-4C28-B598-5B517301B306}" type="pres">
      <dgm:prSet presAssocID="{15799520-ABCC-4366-B29A-8A155745737E}" presName="parSpace" presStyleCnt="0"/>
      <dgm:spPr/>
    </dgm:pt>
    <dgm:pt modelId="{50717A5E-C643-4E78-B18B-E0FBFCC4A3FD}" type="pres">
      <dgm:prSet presAssocID="{49841EAA-F82B-4913-8795-1C9478A8121C}" presName="parTxOnly" presStyleLbl="node1" presStyleIdx="6" presStyleCnt="7">
        <dgm:presLayoutVars>
          <dgm:bulletEnabled val="1"/>
        </dgm:presLayoutVars>
      </dgm:prSet>
      <dgm:spPr/>
      <dgm:t>
        <a:bodyPr/>
        <a:lstStyle/>
        <a:p>
          <a:endParaRPr lang="en-US"/>
        </a:p>
      </dgm:t>
    </dgm:pt>
  </dgm:ptLst>
  <dgm:cxnLst>
    <dgm:cxn modelId="{7BCFAA46-ED64-458C-BFEF-BF8B2A958E94}" srcId="{2551C216-E0A7-4F64-B778-71999873BE3E}" destId="{5B031DC8-3610-40DD-B4B4-307E015BF1BC}" srcOrd="4" destOrd="0" parTransId="{B53DBE4F-CDE6-4B94-A9BC-6D7D951C0304}" sibTransId="{1BB4A252-E4CB-41A4-BCCD-0A17A581BCEA}"/>
    <dgm:cxn modelId="{C45960F9-33D7-4B47-9888-56D9F4DFCD86}" type="presOf" srcId="{5EBEEDF7-0EF4-4565-A08C-7B78ECA6AF62}" destId="{CAB5A012-FA03-4D95-AAC0-12150567821D}" srcOrd="0" destOrd="0" presId="urn:microsoft.com/office/officeart/2005/8/layout/hChevron3"/>
    <dgm:cxn modelId="{5E9B703E-7DB6-4649-8B1E-D2A25F71E90F}" type="presOf" srcId="{2DF1AAE7-FB79-420E-A252-944CEC855614}" destId="{98F95C77-2512-457F-8546-55AE927D5941}" srcOrd="0" destOrd="0" presId="urn:microsoft.com/office/officeart/2005/8/layout/hChevron3"/>
    <dgm:cxn modelId="{6C240EC4-934F-4F1A-9A7B-74B04D1A5A31}" srcId="{2551C216-E0A7-4F64-B778-71999873BE3E}" destId="{2DF1AAE7-FB79-420E-A252-944CEC855614}" srcOrd="2" destOrd="0" parTransId="{0BD58527-F1C7-44E6-9C64-753DD05A0896}" sibTransId="{1E3B7A8A-5BC9-44F9-83B4-6B3718D80CBD}"/>
    <dgm:cxn modelId="{C6525C21-A037-4050-A70A-F6DB5732618B}" type="presOf" srcId="{5B031DC8-3610-40DD-B4B4-307E015BF1BC}" destId="{3BC95055-34D0-4C0D-BC5C-9941166A9A49}" srcOrd="0" destOrd="0" presId="urn:microsoft.com/office/officeart/2005/8/layout/hChevron3"/>
    <dgm:cxn modelId="{B845D7E0-9D3B-4414-B266-7E31A0D3221F}" srcId="{2551C216-E0A7-4F64-B778-71999873BE3E}" destId="{7E792B91-0402-4CC0-8534-D75A6BFA37D1}" srcOrd="5" destOrd="0" parTransId="{8632B4F2-C568-4E90-A651-AF9252B117DE}" sibTransId="{15799520-ABCC-4366-B29A-8A155745737E}"/>
    <dgm:cxn modelId="{B8409820-E62E-4711-AB4C-EFC6C709D71B}" srcId="{2551C216-E0A7-4F64-B778-71999873BE3E}" destId="{49841EAA-F82B-4913-8795-1C9478A8121C}" srcOrd="6" destOrd="0" parTransId="{9AAC8416-DB42-402D-8479-04D7B01BBD16}" sibTransId="{68A6DECF-F565-49AD-82A3-3C5E937C74AF}"/>
    <dgm:cxn modelId="{58F6203E-DD66-47B1-ABB7-07826FB81E2A}" srcId="{2551C216-E0A7-4F64-B778-71999873BE3E}" destId="{749940D2-95B3-45AE-AB07-A62C2EFB7C68}" srcOrd="0" destOrd="0" parTransId="{CB13A506-CED3-4F2B-A39A-A1B505B5DDE7}" sibTransId="{C5F6D5DB-D338-4DA3-BC57-56E6BC48E2C9}"/>
    <dgm:cxn modelId="{7F13869E-1756-46DA-865B-EAC95631F422}" srcId="{2551C216-E0A7-4F64-B778-71999873BE3E}" destId="{95A74A45-4747-41C8-BB83-8A40DCAE3271}" srcOrd="3" destOrd="0" parTransId="{C182117D-8490-4CA2-A04D-C75AA86DF0D4}" sibTransId="{1A98DABA-6EDE-4412-B022-C74E6CBC68C3}"/>
    <dgm:cxn modelId="{0F874BBC-ACE5-473C-9832-06CB09AA0156}" type="presOf" srcId="{49841EAA-F82B-4913-8795-1C9478A8121C}" destId="{50717A5E-C643-4E78-B18B-E0FBFCC4A3FD}" srcOrd="0" destOrd="0" presId="urn:microsoft.com/office/officeart/2005/8/layout/hChevron3"/>
    <dgm:cxn modelId="{BA4AC94D-02CF-4845-A30F-2361918AC411}" type="presOf" srcId="{7E792B91-0402-4CC0-8534-D75A6BFA37D1}" destId="{C0CAE1C8-12F3-4BF3-8635-724E6B427D12}" srcOrd="0" destOrd="0" presId="urn:microsoft.com/office/officeart/2005/8/layout/hChevron3"/>
    <dgm:cxn modelId="{E26A7C1E-092B-4842-8934-F9C2B35642FE}" type="presOf" srcId="{749940D2-95B3-45AE-AB07-A62C2EFB7C68}" destId="{24B4AC4C-DF48-420A-B7AF-4BB7D6448E8F}" srcOrd="0" destOrd="0" presId="urn:microsoft.com/office/officeart/2005/8/layout/hChevron3"/>
    <dgm:cxn modelId="{C53E78E6-09D4-4849-BC52-776EA141069A}" type="presOf" srcId="{2551C216-E0A7-4F64-B778-71999873BE3E}" destId="{0B9809EB-AA51-4FF7-8742-F7B81C273610}" srcOrd="0" destOrd="0" presId="urn:microsoft.com/office/officeart/2005/8/layout/hChevron3"/>
    <dgm:cxn modelId="{027896DB-33FE-46B7-ADA6-0EF07D7F9D20}" type="presOf" srcId="{95A74A45-4747-41C8-BB83-8A40DCAE3271}" destId="{A715D00D-D542-459E-80D0-D815FAD985B7}" srcOrd="0" destOrd="0" presId="urn:microsoft.com/office/officeart/2005/8/layout/hChevron3"/>
    <dgm:cxn modelId="{242FF8CD-EB0B-4BB0-8981-DF96C512A1F8}" srcId="{2551C216-E0A7-4F64-B778-71999873BE3E}" destId="{5EBEEDF7-0EF4-4565-A08C-7B78ECA6AF62}" srcOrd="1" destOrd="0" parTransId="{514B0590-7FAF-42E5-91F5-2FDA977A9736}" sibTransId="{C89FCFD8-8115-4547-B2B1-387A17EECD4B}"/>
    <dgm:cxn modelId="{B7719A34-2BFA-455F-A33F-1B45F8E814A0}" type="presParOf" srcId="{0B9809EB-AA51-4FF7-8742-F7B81C273610}" destId="{24B4AC4C-DF48-420A-B7AF-4BB7D6448E8F}" srcOrd="0" destOrd="0" presId="urn:microsoft.com/office/officeart/2005/8/layout/hChevron3"/>
    <dgm:cxn modelId="{F0D1E1A1-2E05-4480-A6DE-686C5CB6B435}" type="presParOf" srcId="{0B9809EB-AA51-4FF7-8742-F7B81C273610}" destId="{57614DAB-0455-4D1E-9286-4C5BD0099E96}" srcOrd="1" destOrd="0" presId="urn:microsoft.com/office/officeart/2005/8/layout/hChevron3"/>
    <dgm:cxn modelId="{CA01544B-B00C-4CE0-BA47-EBCD78BFED37}" type="presParOf" srcId="{0B9809EB-AA51-4FF7-8742-F7B81C273610}" destId="{CAB5A012-FA03-4D95-AAC0-12150567821D}" srcOrd="2" destOrd="0" presId="urn:microsoft.com/office/officeart/2005/8/layout/hChevron3"/>
    <dgm:cxn modelId="{CD5F1234-C956-4D00-A345-826DA05FCC94}" type="presParOf" srcId="{0B9809EB-AA51-4FF7-8742-F7B81C273610}" destId="{2EE9AB9E-3B19-45B2-8E31-7228487496E9}" srcOrd="3" destOrd="0" presId="urn:microsoft.com/office/officeart/2005/8/layout/hChevron3"/>
    <dgm:cxn modelId="{16BA473D-7E24-4376-93AE-FDA56765AB9F}" type="presParOf" srcId="{0B9809EB-AA51-4FF7-8742-F7B81C273610}" destId="{98F95C77-2512-457F-8546-55AE927D5941}" srcOrd="4" destOrd="0" presId="urn:microsoft.com/office/officeart/2005/8/layout/hChevron3"/>
    <dgm:cxn modelId="{3E9F73F6-D5EE-48BD-B3AF-74E21AA8C74C}" type="presParOf" srcId="{0B9809EB-AA51-4FF7-8742-F7B81C273610}" destId="{CD7889A1-754D-4B3D-B4BC-3B1589EE5F25}" srcOrd="5" destOrd="0" presId="urn:microsoft.com/office/officeart/2005/8/layout/hChevron3"/>
    <dgm:cxn modelId="{46916344-8992-42CE-9570-EFE4E39EF746}" type="presParOf" srcId="{0B9809EB-AA51-4FF7-8742-F7B81C273610}" destId="{A715D00D-D542-459E-80D0-D815FAD985B7}" srcOrd="6" destOrd="0" presId="urn:microsoft.com/office/officeart/2005/8/layout/hChevron3"/>
    <dgm:cxn modelId="{0F7DABEF-FA9F-4729-9A19-D6ACBDB5F517}" type="presParOf" srcId="{0B9809EB-AA51-4FF7-8742-F7B81C273610}" destId="{B0F83895-E1DF-47A2-8937-09CA1A4F7FB6}" srcOrd="7" destOrd="0" presId="urn:microsoft.com/office/officeart/2005/8/layout/hChevron3"/>
    <dgm:cxn modelId="{07703B79-4C2D-4522-BED1-C76347E14DC6}" type="presParOf" srcId="{0B9809EB-AA51-4FF7-8742-F7B81C273610}" destId="{3BC95055-34D0-4C0D-BC5C-9941166A9A49}" srcOrd="8" destOrd="0" presId="urn:microsoft.com/office/officeart/2005/8/layout/hChevron3"/>
    <dgm:cxn modelId="{B0A5F221-4E51-4B50-A581-630ADC27AC47}" type="presParOf" srcId="{0B9809EB-AA51-4FF7-8742-F7B81C273610}" destId="{012E045B-2947-434B-B30C-0A35B5AFCCDC}" srcOrd="9" destOrd="0" presId="urn:microsoft.com/office/officeart/2005/8/layout/hChevron3"/>
    <dgm:cxn modelId="{E9169507-10FE-4E23-A1FC-BD45EFDFF000}" type="presParOf" srcId="{0B9809EB-AA51-4FF7-8742-F7B81C273610}" destId="{C0CAE1C8-12F3-4BF3-8635-724E6B427D12}" srcOrd="10" destOrd="0" presId="urn:microsoft.com/office/officeart/2005/8/layout/hChevron3"/>
    <dgm:cxn modelId="{12FD86F3-9F90-420E-8C2F-55BB56E6A919}" type="presParOf" srcId="{0B9809EB-AA51-4FF7-8742-F7B81C273610}" destId="{83E41B08-40A5-4C28-B598-5B517301B306}" srcOrd="11" destOrd="0" presId="urn:microsoft.com/office/officeart/2005/8/layout/hChevron3"/>
    <dgm:cxn modelId="{116B8D18-1614-4134-B396-978C2894C141}" type="presParOf" srcId="{0B9809EB-AA51-4FF7-8742-F7B81C273610}" destId="{50717A5E-C643-4E78-B18B-E0FBFCC4A3FD}" srcOrd="1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B4AC4C-DF48-420A-B7AF-4BB7D6448E8F}">
      <dsp:nvSpPr>
        <dsp:cNvPr id="0" name=""/>
        <dsp:cNvSpPr/>
      </dsp:nvSpPr>
      <dsp:spPr>
        <a:xfrm>
          <a:off x="1774" y="442307"/>
          <a:ext cx="2088319" cy="83532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lvl="0" algn="ctr" defTabSz="889000">
            <a:lnSpc>
              <a:spcPct val="90000"/>
            </a:lnSpc>
            <a:spcBef>
              <a:spcPct val="0"/>
            </a:spcBef>
            <a:spcAft>
              <a:spcPct val="35000"/>
            </a:spcAft>
          </a:pPr>
          <a:r>
            <a:rPr lang="en-US" sz="2000" kern="1200" dirty="0" smtClean="0"/>
            <a:t>October</a:t>
          </a:r>
          <a:endParaRPr lang="en-US" sz="2000" kern="1200" dirty="0"/>
        </a:p>
      </dsp:txBody>
      <dsp:txXfrm>
        <a:off x="1774" y="442307"/>
        <a:ext cx="1879487" cy="835327"/>
      </dsp:txXfrm>
    </dsp:sp>
    <dsp:sp modelId="{CAB5A012-FA03-4D95-AAC0-12150567821D}">
      <dsp:nvSpPr>
        <dsp:cNvPr id="0" name=""/>
        <dsp:cNvSpPr/>
      </dsp:nvSpPr>
      <dsp:spPr>
        <a:xfrm>
          <a:off x="1672430" y="442307"/>
          <a:ext cx="2088319" cy="83532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lvl="0" algn="ctr" defTabSz="889000">
            <a:lnSpc>
              <a:spcPct val="90000"/>
            </a:lnSpc>
            <a:spcBef>
              <a:spcPct val="0"/>
            </a:spcBef>
            <a:spcAft>
              <a:spcPct val="35000"/>
            </a:spcAft>
          </a:pPr>
          <a:r>
            <a:rPr lang="en-US" sz="2000" kern="1200" dirty="0" smtClean="0"/>
            <a:t>November</a:t>
          </a:r>
          <a:endParaRPr lang="en-US" sz="2000" kern="1200" dirty="0"/>
        </a:p>
      </dsp:txBody>
      <dsp:txXfrm>
        <a:off x="2090094" y="442307"/>
        <a:ext cx="1252992" cy="835327"/>
      </dsp:txXfrm>
    </dsp:sp>
    <dsp:sp modelId="{98F95C77-2512-457F-8546-55AE927D5941}">
      <dsp:nvSpPr>
        <dsp:cNvPr id="0" name=""/>
        <dsp:cNvSpPr/>
      </dsp:nvSpPr>
      <dsp:spPr>
        <a:xfrm>
          <a:off x="3343085" y="442307"/>
          <a:ext cx="2088319" cy="83532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lvl="0" algn="ctr" defTabSz="889000">
            <a:lnSpc>
              <a:spcPct val="90000"/>
            </a:lnSpc>
            <a:spcBef>
              <a:spcPct val="0"/>
            </a:spcBef>
            <a:spcAft>
              <a:spcPct val="35000"/>
            </a:spcAft>
          </a:pPr>
          <a:r>
            <a:rPr lang="en-US" sz="2000" kern="1200" dirty="0" smtClean="0"/>
            <a:t>December</a:t>
          </a:r>
          <a:endParaRPr lang="en-US" sz="2000" kern="1200" dirty="0"/>
        </a:p>
      </dsp:txBody>
      <dsp:txXfrm>
        <a:off x="3760749" y="442307"/>
        <a:ext cx="1252992" cy="835327"/>
      </dsp:txXfrm>
    </dsp:sp>
    <dsp:sp modelId="{A715D00D-D542-459E-80D0-D815FAD985B7}">
      <dsp:nvSpPr>
        <dsp:cNvPr id="0" name=""/>
        <dsp:cNvSpPr/>
      </dsp:nvSpPr>
      <dsp:spPr>
        <a:xfrm>
          <a:off x="5013740" y="442307"/>
          <a:ext cx="2088319" cy="83532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lvl="0" algn="ctr" defTabSz="889000">
            <a:lnSpc>
              <a:spcPct val="90000"/>
            </a:lnSpc>
            <a:spcBef>
              <a:spcPct val="0"/>
            </a:spcBef>
            <a:spcAft>
              <a:spcPct val="35000"/>
            </a:spcAft>
          </a:pPr>
          <a:r>
            <a:rPr lang="en-US" sz="2000" kern="1200" dirty="0" smtClean="0"/>
            <a:t>January</a:t>
          </a:r>
          <a:endParaRPr lang="en-US" sz="2000" kern="1200" dirty="0"/>
        </a:p>
      </dsp:txBody>
      <dsp:txXfrm>
        <a:off x="5431404" y="442307"/>
        <a:ext cx="1252992" cy="835327"/>
      </dsp:txXfrm>
    </dsp:sp>
    <dsp:sp modelId="{3BC95055-34D0-4C0D-BC5C-9941166A9A49}">
      <dsp:nvSpPr>
        <dsp:cNvPr id="0" name=""/>
        <dsp:cNvSpPr/>
      </dsp:nvSpPr>
      <dsp:spPr>
        <a:xfrm>
          <a:off x="6684395" y="442307"/>
          <a:ext cx="2088319" cy="83532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lvl="0" algn="ctr" defTabSz="889000">
            <a:lnSpc>
              <a:spcPct val="90000"/>
            </a:lnSpc>
            <a:spcBef>
              <a:spcPct val="0"/>
            </a:spcBef>
            <a:spcAft>
              <a:spcPct val="35000"/>
            </a:spcAft>
          </a:pPr>
          <a:r>
            <a:rPr lang="en-US" sz="2000" kern="1200" dirty="0" smtClean="0"/>
            <a:t>February</a:t>
          </a:r>
          <a:endParaRPr lang="en-US" sz="2000" kern="1200" dirty="0"/>
        </a:p>
      </dsp:txBody>
      <dsp:txXfrm>
        <a:off x="7102059" y="442307"/>
        <a:ext cx="1252992" cy="835327"/>
      </dsp:txXfrm>
    </dsp:sp>
    <dsp:sp modelId="{C0CAE1C8-12F3-4BF3-8635-724E6B427D12}">
      <dsp:nvSpPr>
        <dsp:cNvPr id="0" name=""/>
        <dsp:cNvSpPr/>
      </dsp:nvSpPr>
      <dsp:spPr>
        <a:xfrm>
          <a:off x="8355050" y="442307"/>
          <a:ext cx="2088319" cy="83532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lvl="0" algn="ctr" defTabSz="889000">
            <a:lnSpc>
              <a:spcPct val="90000"/>
            </a:lnSpc>
            <a:spcBef>
              <a:spcPct val="0"/>
            </a:spcBef>
            <a:spcAft>
              <a:spcPct val="35000"/>
            </a:spcAft>
          </a:pPr>
          <a:r>
            <a:rPr lang="en-US" sz="2000" kern="1200" dirty="0" smtClean="0"/>
            <a:t>March</a:t>
          </a:r>
          <a:endParaRPr lang="en-US" sz="2000" kern="1200" dirty="0"/>
        </a:p>
      </dsp:txBody>
      <dsp:txXfrm>
        <a:off x="8772714" y="442307"/>
        <a:ext cx="1252992" cy="835327"/>
      </dsp:txXfrm>
    </dsp:sp>
    <dsp:sp modelId="{50717A5E-C643-4E78-B18B-E0FBFCC4A3FD}">
      <dsp:nvSpPr>
        <dsp:cNvPr id="0" name=""/>
        <dsp:cNvSpPr/>
      </dsp:nvSpPr>
      <dsp:spPr>
        <a:xfrm>
          <a:off x="10025706" y="442307"/>
          <a:ext cx="2088319" cy="83532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lvl="0" algn="ctr" defTabSz="889000">
            <a:lnSpc>
              <a:spcPct val="90000"/>
            </a:lnSpc>
            <a:spcBef>
              <a:spcPct val="0"/>
            </a:spcBef>
            <a:spcAft>
              <a:spcPct val="35000"/>
            </a:spcAft>
          </a:pPr>
          <a:r>
            <a:rPr lang="en-US" sz="2000" kern="1200" dirty="0" smtClean="0"/>
            <a:t>April</a:t>
          </a:r>
          <a:endParaRPr lang="en-US" sz="2000" kern="1200" dirty="0"/>
        </a:p>
      </dsp:txBody>
      <dsp:txXfrm>
        <a:off x="10443370" y="442307"/>
        <a:ext cx="1252992" cy="835327"/>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9F012729-0D98-4639-9E9D-C72A0488627F}" type="datetimeFigureOut">
              <a:rPr lang="en-US" smtClean="0"/>
              <a:t>10/29/2019</a:t>
            </a:fld>
            <a:endParaRPr lang="en-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CD485283-BC87-4D9C-887F-FB3C2C6CC630}" type="slidenum">
              <a:rPr lang="en-US" smtClean="0"/>
              <a:t>‹#›</a:t>
            </a:fld>
            <a:endParaRPr lang="en-US"/>
          </a:p>
        </p:txBody>
      </p:sp>
    </p:spTree>
    <p:extLst>
      <p:ext uri="{BB962C8B-B14F-4D97-AF65-F5344CB8AC3E}">
        <p14:creationId xmlns:p14="http://schemas.microsoft.com/office/powerpoint/2010/main" val="6684368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6761ACA1-C2D8-4877-AAD5-54AF8C9EF875}" type="datetimeFigureOut">
              <a:rPr lang="en-US" smtClean="0"/>
              <a:t>10/29/2019</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03FFA375-8119-43A5-B6C0-D8B3D9FB8C9D}" type="slidenum">
              <a:rPr lang="en-US" smtClean="0"/>
              <a:t>‹#›</a:t>
            </a:fld>
            <a:endParaRPr lang="en-US"/>
          </a:p>
        </p:txBody>
      </p:sp>
    </p:spTree>
    <p:extLst>
      <p:ext uri="{BB962C8B-B14F-4D97-AF65-F5344CB8AC3E}">
        <p14:creationId xmlns:p14="http://schemas.microsoft.com/office/powerpoint/2010/main" val="398084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3309" indent="-233309">
              <a:buFont typeface="+mj-lt"/>
              <a:buAutoNum type="arabicPeriod"/>
            </a:pPr>
            <a:endParaRPr lang="en-US" dirty="0"/>
          </a:p>
        </p:txBody>
      </p:sp>
      <p:sp>
        <p:nvSpPr>
          <p:cNvPr id="4" name="Slide Number Placeholder 3"/>
          <p:cNvSpPr>
            <a:spLocks noGrp="1"/>
          </p:cNvSpPr>
          <p:nvPr>
            <p:ph type="sldNum" sz="quarter" idx="10"/>
          </p:nvPr>
        </p:nvSpPr>
        <p:spPr/>
        <p:txBody>
          <a:bodyPr/>
          <a:lstStyle/>
          <a:p>
            <a:fld id="{03FFA375-8119-43A5-B6C0-D8B3D9FB8C9D}" type="slidenum">
              <a:rPr lang="en-US" smtClean="0"/>
              <a:t>3</a:t>
            </a:fld>
            <a:endParaRPr lang="en-US"/>
          </a:p>
        </p:txBody>
      </p:sp>
    </p:spTree>
    <p:extLst>
      <p:ext uri="{BB962C8B-B14F-4D97-AF65-F5344CB8AC3E}">
        <p14:creationId xmlns:p14="http://schemas.microsoft.com/office/powerpoint/2010/main" val="3598003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US" dirty="0" smtClean="0"/>
              <a:t>And thus Hertz Gold was born. This was a program that allowed members to skip the counter and the paperwork altogether! But it never would have been thought of if the metric was focused on line speed. Next is a healthcare example</a:t>
            </a:r>
          </a:p>
          <a:p>
            <a:endParaRPr lang="en-US" dirty="0"/>
          </a:p>
        </p:txBody>
      </p:sp>
      <p:sp>
        <p:nvSpPr>
          <p:cNvPr id="4" name="Slide Number Placeholder 3"/>
          <p:cNvSpPr>
            <a:spLocks noGrp="1"/>
          </p:cNvSpPr>
          <p:nvPr>
            <p:ph type="sldNum" sz="quarter" idx="10"/>
          </p:nvPr>
        </p:nvSpPr>
        <p:spPr/>
        <p:txBody>
          <a:bodyPr/>
          <a:lstStyle/>
          <a:p>
            <a:fld id="{03FFA375-8119-43A5-B6C0-D8B3D9FB8C9D}" type="slidenum">
              <a:rPr lang="en-US" smtClean="0"/>
              <a:t>13</a:t>
            </a:fld>
            <a:endParaRPr lang="en-US"/>
          </a:p>
        </p:txBody>
      </p:sp>
    </p:spTree>
    <p:extLst>
      <p:ext uri="{BB962C8B-B14F-4D97-AF65-F5344CB8AC3E}">
        <p14:creationId xmlns:p14="http://schemas.microsoft.com/office/powerpoint/2010/main" val="2393121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Stanford Design school students were tasked with the problem of high rates of infant mortality after birth in third world countries.  If you were to ask “experts” about what metric</a:t>
            </a:r>
            <a:r>
              <a:rPr lang="en-US" baseline="0" dirty="0" smtClean="0"/>
              <a:t> was important to move</a:t>
            </a:r>
            <a:r>
              <a:rPr lang="en-US" dirty="0" smtClean="0"/>
              <a:t>, they would have said, well, they need better access to incubators.  We need to get more incubators, and closer to where patients are….</a:t>
            </a:r>
          </a:p>
          <a:p>
            <a:endParaRPr lang="en-US" dirty="0" smtClean="0"/>
          </a:p>
          <a:p>
            <a:r>
              <a:rPr lang="en-US" dirty="0" smtClean="0"/>
              <a:t>But what these students discovered, by going to these communities, was that it wasn’t necessarily </a:t>
            </a:r>
            <a:r>
              <a:rPr lang="en-US" b="1" dirty="0" smtClean="0"/>
              <a:t>incubators</a:t>
            </a:r>
            <a:r>
              <a:rPr lang="en-US" dirty="0" smtClean="0"/>
              <a:t> that they needed……. but </a:t>
            </a:r>
            <a:r>
              <a:rPr lang="en-US" b="1" i="1" dirty="0" smtClean="0"/>
              <a:t>what was good about incubators</a:t>
            </a:r>
            <a:r>
              <a:rPr lang="en-US" dirty="0" smtClean="0"/>
              <a:t> was that babies would get to the right temperature faster….</a:t>
            </a:r>
          </a:p>
        </p:txBody>
      </p:sp>
      <p:sp>
        <p:nvSpPr>
          <p:cNvPr id="4" name="Slide Number Placeholder 3"/>
          <p:cNvSpPr>
            <a:spLocks noGrp="1"/>
          </p:cNvSpPr>
          <p:nvPr>
            <p:ph type="sldNum" sz="quarter" idx="10"/>
          </p:nvPr>
        </p:nvSpPr>
        <p:spPr/>
        <p:txBody>
          <a:bodyPr/>
          <a:lstStyle/>
          <a:p>
            <a:fld id="{03FFA375-8119-43A5-B6C0-D8B3D9FB8C9D}" type="slidenum">
              <a:rPr lang="en-US" smtClean="0"/>
              <a:t>14</a:t>
            </a:fld>
            <a:endParaRPr lang="en-US"/>
          </a:p>
        </p:txBody>
      </p:sp>
    </p:spTree>
    <p:extLst>
      <p:ext uri="{BB962C8B-B14F-4D97-AF65-F5344CB8AC3E}">
        <p14:creationId xmlns:p14="http://schemas.microsoft.com/office/powerpoint/2010/main" val="4147422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t>
            </a:r>
            <a:r>
              <a:rPr lang="en-US" baseline="0" dirty="0" smtClean="0"/>
              <a:t>y going to these communities, learning more about the problem and assumptions, &amp; asking “what’s good about that” they got past the initial metric, which had a solution already baked in. Instead, they </a:t>
            </a:r>
            <a:r>
              <a:rPr lang="en-US" dirty="0" smtClean="0"/>
              <a:t>could now use that solution </a:t>
            </a:r>
            <a:r>
              <a:rPr lang="en-US" b="1" dirty="0" smtClean="0"/>
              <a:t>criteria</a:t>
            </a:r>
            <a:r>
              <a:rPr lang="en-US" dirty="0" smtClean="0"/>
              <a:t> to</a:t>
            </a:r>
            <a:r>
              <a:rPr lang="en-US" b="1" dirty="0" smtClean="0"/>
              <a:t> </a:t>
            </a:r>
            <a:r>
              <a:rPr lang="en-US" dirty="0" smtClean="0"/>
              <a:t>drive a better solution…. </a:t>
            </a:r>
          </a:p>
          <a:p>
            <a:pPr marL="233309" indent="-233309">
              <a:buFont typeface="+mj-lt"/>
              <a:buAutoNum type="arabicPeriod"/>
            </a:pPr>
            <a:endParaRPr lang="en-US" dirty="0"/>
          </a:p>
        </p:txBody>
      </p:sp>
      <p:sp>
        <p:nvSpPr>
          <p:cNvPr id="4" name="Slide Number Placeholder 3"/>
          <p:cNvSpPr>
            <a:spLocks noGrp="1"/>
          </p:cNvSpPr>
          <p:nvPr>
            <p:ph type="sldNum" sz="quarter" idx="10"/>
          </p:nvPr>
        </p:nvSpPr>
        <p:spPr/>
        <p:txBody>
          <a:bodyPr/>
          <a:lstStyle/>
          <a:p>
            <a:fld id="{03FFA375-8119-43A5-B6C0-D8B3D9FB8C9D}" type="slidenum">
              <a:rPr lang="en-US" smtClean="0"/>
              <a:t>15</a:t>
            </a:fld>
            <a:endParaRPr lang="en-US"/>
          </a:p>
        </p:txBody>
      </p:sp>
    </p:spTree>
    <p:extLst>
      <p:ext uri="{BB962C8B-B14F-4D97-AF65-F5344CB8AC3E}">
        <p14:creationId xmlns:p14="http://schemas.microsoft.com/office/powerpoint/2010/main" val="1019676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smtClean="0"/>
              <a:t>By</a:t>
            </a:r>
            <a:r>
              <a:rPr lang="en-US" baseline="0" dirty="0" smtClean="0"/>
              <a:t> the end of the semester, the students</a:t>
            </a:r>
            <a:r>
              <a:rPr lang="en-US" dirty="0" smtClean="0"/>
              <a:t> designed</a:t>
            </a:r>
            <a:r>
              <a:rPr lang="en-US" baseline="0" dirty="0" smtClean="0"/>
              <a:t> a</a:t>
            </a:r>
            <a:r>
              <a:rPr lang="en-US" dirty="0" smtClean="0"/>
              <a:t> prototype</a:t>
            </a:r>
            <a:r>
              <a:rPr lang="en-US" baseline="0" dirty="0" smtClean="0"/>
              <a:t> </a:t>
            </a:r>
            <a:r>
              <a:rPr lang="en-US" dirty="0" smtClean="0"/>
              <a:t>of a small sleep sack that was kept warm by</a:t>
            </a:r>
            <a:r>
              <a:rPr lang="en-US" baseline="0" dirty="0" smtClean="0"/>
              <a:t> inserted packets of hot water. Not only was this more cost efficient than incubators, but it also worked well with cultural norms that newborn babies not be separated from their mothers. Thus it also had a very high adoption rate.</a:t>
            </a:r>
          </a:p>
          <a:p>
            <a:pPr defTabSz="933237">
              <a:defRPr/>
            </a:pPr>
            <a:endParaRPr lang="en-US" dirty="0" smtClean="0"/>
          </a:p>
          <a:p>
            <a:r>
              <a:rPr lang="en-US" baseline="0" dirty="0" smtClean="0"/>
              <a:t>The team went on to create a company and now supplies these around the world to help save the lives of premature and low-birth-weight newborns …. So how did they do it? </a:t>
            </a:r>
            <a:endParaRPr lang="en-US" dirty="0"/>
          </a:p>
        </p:txBody>
      </p:sp>
      <p:sp>
        <p:nvSpPr>
          <p:cNvPr id="4" name="Slide Number Placeholder 3"/>
          <p:cNvSpPr>
            <a:spLocks noGrp="1"/>
          </p:cNvSpPr>
          <p:nvPr>
            <p:ph type="sldNum" sz="quarter" idx="10"/>
          </p:nvPr>
        </p:nvSpPr>
        <p:spPr/>
        <p:txBody>
          <a:bodyPr/>
          <a:lstStyle/>
          <a:p>
            <a:fld id="{03FFA375-8119-43A5-B6C0-D8B3D9FB8C9D}" type="slidenum">
              <a:rPr lang="en-US" smtClean="0"/>
              <a:t>16</a:t>
            </a:fld>
            <a:endParaRPr lang="en-US"/>
          </a:p>
        </p:txBody>
      </p:sp>
    </p:spTree>
    <p:extLst>
      <p:ext uri="{BB962C8B-B14F-4D97-AF65-F5344CB8AC3E}">
        <p14:creationId xmlns:p14="http://schemas.microsoft.com/office/powerpoint/2010/main" val="2243089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buClr>
                <a:schemeClr val="dk1"/>
              </a:buClr>
              <a:buSzPts val="1400"/>
            </a:pPr>
            <a:r>
              <a:rPr lang="en-US" dirty="0"/>
              <a:t>What I want to talk to you about now is how to make sure you identify what you need to know about a problem in order to solve it.</a:t>
            </a:r>
          </a:p>
          <a:p>
            <a:pPr>
              <a:lnSpc>
                <a:spcPct val="115000"/>
              </a:lnSpc>
              <a:buClr>
                <a:schemeClr val="dk1"/>
              </a:buClr>
              <a:buSzPts val="1400"/>
            </a:pPr>
            <a:r>
              <a:rPr lang="en-US" dirty="0"/>
              <a:t> </a:t>
            </a:r>
          </a:p>
          <a:p>
            <a:pPr>
              <a:lnSpc>
                <a:spcPct val="115000"/>
              </a:lnSpc>
              <a:buClr>
                <a:schemeClr val="dk1"/>
              </a:buClr>
              <a:buSzPts val="1400"/>
            </a:pPr>
            <a:r>
              <a:rPr lang="en-US" dirty="0"/>
              <a:t>Often when we identify a problem our brain tries to make sense of it. And when we aren’t quite sure of the source, we make assumptions, filling in the blanks with sometimes erroneous information. It is just natural, we are problem solvers our job is to know the right answer. Not knowing it make us uncomfortable.</a:t>
            </a:r>
          </a:p>
        </p:txBody>
      </p:sp>
      <p:sp>
        <p:nvSpPr>
          <p:cNvPr id="4" name="Slide Number Placeholder 3"/>
          <p:cNvSpPr>
            <a:spLocks noGrp="1"/>
          </p:cNvSpPr>
          <p:nvPr>
            <p:ph type="sldNum" sz="quarter" idx="10"/>
          </p:nvPr>
        </p:nvSpPr>
        <p:spPr/>
        <p:txBody>
          <a:bodyPr/>
          <a:lstStyle/>
          <a:p>
            <a:fld id="{03FFA375-8119-43A5-B6C0-D8B3D9FB8C9D}" type="slidenum">
              <a:rPr lang="en-US" smtClean="0"/>
              <a:t>17</a:t>
            </a:fld>
            <a:endParaRPr lang="en-US"/>
          </a:p>
        </p:txBody>
      </p:sp>
    </p:spTree>
    <p:extLst>
      <p:ext uri="{BB962C8B-B14F-4D97-AF65-F5344CB8AC3E}">
        <p14:creationId xmlns:p14="http://schemas.microsoft.com/office/powerpoint/2010/main" val="4211486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dirty="0" smtClean="0"/>
              <a:t>So, what I want to show you is how to make sure you don’t call ghostbusters (as cool as they might be) prematurely. Because that weird sound in the attic is probably not a ghost, that is just your assumption. And as uncomfortable as it might feel, you are going to have to walk up there and take a peek first.</a:t>
            </a:r>
            <a:endParaRPr lang="en-US" sz="1200" b="0" i="0" u="none" strike="noStrike" cap="none" dirty="0" smtClean="0">
              <a:solidFill>
                <a:schemeClr val="dk1"/>
              </a:solidFill>
              <a:latin typeface="+mn-lt"/>
              <a:ea typeface="Calibri"/>
              <a:cs typeface="Calibri"/>
              <a:sym typeface="Calibri"/>
            </a:endParaRPr>
          </a:p>
          <a:p>
            <a:endParaRPr lang="en-US" dirty="0"/>
          </a:p>
        </p:txBody>
      </p:sp>
      <p:sp>
        <p:nvSpPr>
          <p:cNvPr id="4" name="Slide Number Placeholder 3"/>
          <p:cNvSpPr>
            <a:spLocks noGrp="1"/>
          </p:cNvSpPr>
          <p:nvPr>
            <p:ph type="sldNum" sz="quarter" idx="10"/>
          </p:nvPr>
        </p:nvSpPr>
        <p:spPr/>
        <p:txBody>
          <a:bodyPr/>
          <a:lstStyle/>
          <a:p>
            <a:fld id="{03FFA375-8119-43A5-B6C0-D8B3D9FB8C9D}" type="slidenum">
              <a:rPr lang="en-US" smtClean="0"/>
              <a:t>18</a:t>
            </a:fld>
            <a:endParaRPr lang="en-US"/>
          </a:p>
        </p:txBody>
      </p:sp>
    </p:spTree>
    <p:extLst>
      <p:ext uri="{BB962C8B-B14F-4D97-AF65-F5344CB8AC3E}">
        <p14:creationId xmlns:p14="http://schemas.microsoft.com/office/powerpoint/2010/main" val="3146588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dirty="0" smtClean="0"/>
              <a:t>Now what are problem assumptions? Problem assumptions are the things we think we know about a problem. If our assumptions are not true, the solution we design may not work</a:t>
            </a:r>
            <a:r>
              <a:rPr lang="en-US" sz="1200" baseline="0" dirty="0" smtClean="0"/>
              <a:t> well, or not at all. </a:t>
            </a:r>
            <a:r>
              <a:rPr lang="en-US" sz="1200" dirty="0" smtClean="0"/>
              <a:t>Key assumptions help</a:t>
            </a:r>
            <a:r>
              <a:rPr lang="en-US" sz="1200" baseline="0" dirty="0" smtClean="0"/>
              <a:t> us to</a:t>
            </a:r>
            <a:r>
              <a:rPr lang="en-US" sz="1200" dirty="0" smtClean="0"/>
              <a:t> define the problem and choose</a:t>
            </a:r>
            <a:r>
              <a:rPr lang="en-US" sz="1200" baseline="0" dirty="0" smtClean="0"/>
              <a:t> the </a:t>
            </a:r>
            <a:r>
              <a:rPr lang="en-US" sz="1200" dirty="0" smtClean="0"/>
              <a:t>right metric to measure success.</a:t>
            </a:r>
            <a:r>
              <a:rPr lang="en-US" sz="1200" baseline="0" dirty="0" smtClean="0"/>
              <a:t> Having identified key assumptions, </a:t>
            </a:r>
            <a:r>
              <a:rPr lang="en-US" sz="1200" dirty="0" smtClean="0"/>
              <a:t>we need to search for information that will help us learn more about them. Confirming our assumptions is not the goal, as it is just as important to prove ourselves wrong so we won’t go off in the wrong direction. </a:t>
            </a:r>
            <a:endParaRPr lang="en-US" sz="1200" b="0" i="0" u="none" strike="noStrike" cap="none" dirty="0" smtClean="0">
              <a:solidFill>
                <a:schemeClr val="dk1"/>
              </a:solidFill>
              <a:latin typeface="+mn-lt"/>
              <a:ea typeface="Calibri"/>
              <a:cs typeface="Calibri"/>
              <a:sym typeface="Calibri"/>
            </a:endParaRPr>
          </a:p>
          <a:p>
            <a:pPr marL="233309" indent="-233309">
              <a:buFont typeface="+mj-lt"/>
              <a:buAutoNum type="arabicPeriod"/>
            </a:pPr>
            <a:endParaRPr lang="en-US" dirty="0"/>
          </a:p>
        </p:txBody>
      </p:sp>
      <p:sp>
        <p:nvSpPr>
          <p:cNvPr id="4" name="Slide Number Placeholder 3"/>
          <p:cNvSpPr>
            <a:spLocks noGrp="1"/>
          </p:cNvSpPr>
          <p:nvPr>
            <p:ph type="sldNum" sz="quarter" idx="10"/>
          </p:nvPr>
        </p:nvSpPr>
        <p:spPr/>
        <p:txBody>
          <a:bodyPr/>
          <a:lstStyle/>
          <a:p>
            <a:fld id="{03FFA375-8119-43A5-B6C0-D8B3D9FB8C9D}" type="slidenum">
              <a:rPr lang="en-US" smtClean="0"/>
              <a:t>19</a:t>
            </a:fld>
            <a:endParaRPr lang="en-US"/>
          </a:p>
        </p:txBody>
      </p:sp>
    </p:spTree>
    <p:extLst>
      <p:ext uri="{BB962C8B-B14F-4D97-AF65-F5344CB8AC3E}">
        <p14:creationId xmlns:p14="http://schemas.microsoft.com/office/powerpoint/2010/main" val="3393556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US" dirty="0" smtClean="0"/>
              <a:t>There are several methods available to us that can be used to better understand the problem. Many</a:t>
            </a:r>
            <a:r>
              <a:rPr lang="en-US" baseline="0" dirty="0" smtClean="0"/>
              <a:t> times we start with secondary research, or “desk research,” where we search for and review research that has already been conducted by other investigators. We also utilize our own experiences and knowledge to fill in the information that we don’t quite know about the problem. </a:t>
            </a:r>
            <a:endParaRPr lang="en-US" dirty="0" smtClean="0"/>
          </a:p>
          <a:p>
            <a:endParaRPr lang="en-US" dirty="0"/>
          </a:p>
        </p:txBody>
      </p:sp>
      <p:sp>
        <p:nvSpPr>
          <p:cNvPr id="4" name="Slide Number Placeholder 3"/>
          <p:cNvSpPr>
            <a:spLocks noGrp="1"/>
          </p:cNvSpPr>
          <p:nvPr>
            <p:ph type="sldNum" sz="quarter" idx="10"/>
          </p:nvPr>
        </p:nvSpPr>
        <p:spPr/>
        <p:txBody>
          <a:bodyPr/>
          <a:lstStyle/>
          <a:p>
            <a:fld id="{03FFA375-8119-43A5-B6C0-D8B3D9FB8C9D}" type="slidenum">
              <a:rPr lang="en-US" smtClean="0"/>
              <a:t>20</a:t>
            </a:fld>
            <a:endParaRPr lang="en-US"/>
          </a:p>
        </p:txBody>
      </p:sp>
    </p:spTree>
    <p:extLst>
      <p:ext uri="{BB962C8B-B14F-4D97-AF65-F5344CB8AC3E}">
        <p14:creationId xmlns:p14="http://schemas.microsoft.com/office/powerpoint/2010/main" val="4067379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aseline="0" dirty="0" smtClean="0"/>
              <a:t>The team started out by doing secondary research and talking to family members. It became clear that </a:t>
            </a:r>
            <a:r>
              <a:rPr lang="en-US" dirty="0" smtClean="0"/>
              <a:t>Nepal had</a:t>
            </a:r>
            <a:r>
              <a:rPr lang="en-US" baseline="0" dirty="0" smtClean="0"/>
              <a:t> one of the highest rates of infant mortality in the world, so they narrowed their focus to the hospitals in Kathmandu. </a:t>
            </a:r>
          </a:p>
          <a:p>
            <a:pPr marL="0" indent="0">
              <a:buFont typeface="+mj-lt"/>
              <a:buNone/>
            </a:pPr>
            <a:endParaRPr lang="en-US" baseline="0" dirty="0" smtClean="0"/>
          </a:p>
          <a:p>
            <a:pPr marL="0" indent="0">
              <a:buFont typeface="+mj-lt"/>
              <a:buNone/>
            </a:pPr>
            <a:r>
              <a:rPr lang="en-US" baseline="0" dirty="0" smtClean="0"/>
              <a:t>If the team would have stopped here, they would have focused on designing a less expensive and easier to use incubator that is a hospital-based solution – so essentially designing a cheaper mousetrap. </a:t>
            </a:r>
          </a:p>
          <a:p>
            <a:endParaRPr lang="en-US" baseline="0" dirty="0" smtClean="0"/>
          </a:p>
        </p:txBody>
      </p:sp>
      <p:sp>
        <p:nvSpPr>
          <p:cNvPr id="4" name="Slide Number Placeholder 3"/>
          <p:cNvSpPr>
            <a:spLocks noGrp="1"/>
          </p:cNvSpPr>
          <p:nvPr>
            <p:ph type="sldNum" sz="quarter" idx="10"/>
          </p:nvPr>
        </p:nvSpPr>
        <p:spPr/>
        <p:txBody>
          <a:bodyPr/>
          <a:lstStyle/>
          <a:p>
            <a:fld id="{03FFA375-8119-43A5-B6C0-D8B3D9FB8C9D}" type="slidenum">
              <a:rPr lang="en-US" smtClean="0"/>
              <a:t>21</a:t>
            </a:fld>
            <a:endParaRPr lang="en-US"/>
          </a:p>
        </p:txBody>
      </p:sp>
    </p:spTree>
    <p:extLst>
      <p:ext uri="{BB962C8B-B14F-4D97-AF65-F5344CB8AC3E}">
        <p14:creationId xmlns:p14="http://schemas.microsoft.com/office/powerpoint/2010/main" val="16053532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US" dirty="0" smtClean="0"/>
              <a:t>The second method I want to introduce to you is called contextual inquiry. Put simply, contextual inquiry is a combination of observation and interviewing. It means going out into the environment you're focused on, making observations, asking questions, and collecting detailed information about what you see, hear, and any insights you may have along the way.</a:t>
            </a:r>
          </a:p>
          <a:p>
            <a:endParaRPr lang="en-US" dirty="0"/>
          </a:p>
        </p:txBody>
      </p:sp>
      <p:sp>
        <p:nvSpPr>
          <p:cNvPr id="4" name="Slide Number Placeholder 3"/>
          <p:cNvSpPr>
            <a:spLocks noGrp="1"/>
          </p:cNvSpPr>
          <p:nvPr>
            <p:ph type="sldNum" sz="quarter" idx="10"/>
          </p:nvPr>
        </p:nvSpPr>
        <p:spPr/>
        <p:txBody>
          <a:bodyPr/>
          <a:lstStyle/>
          <a:p>
            <a:fld id="{03FFA375-8119-43A5-B6C0-D8B3D9FB8C9D}" type="slidenum">
              <a:rPr lang="en-US" smtClean="0"/>
              <a:t>22</a:t>
            </a:fld>
            <a:endParaRPr lang="en-US"/>
          </a:p>
        </p:txBody>
      </p:sp>
    </p:spTree>
    <p:extLst>
      <p:ext uri="{BB962C8B-B14F-4D97-AF65-F5344CB8AC3E}">
        <p14:creationId xmlns:p14="http://schemas.microsoft.com/office/powerpoint/2010/main" val="1166489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The Innovation Accelerator Program is designed to support staff from across Penn Medicine Lancaster General Health in their efforts to develop, test, and implement new approaches to improve health care delivery and patient outcomes. In your folders we’ve provided more detail around the funding, training, and advising. In addition to the folder, we have set up an online portal with these resources that will be available to all of you. </a:t>
            </a:r>
          </a:p>
          <a:p>
            <a:endParaRPr lang="en-US" dirty="0"/>
          </a:p>
        </p:txBody>
      </p:sp>
      <p:sp>
        <p:nvSpPr>
          <p:cNvPr id="4" name="Slide Number Placeholder 3"/>
          <p:cNvSpPr>
            <a:spLocks noGrp="1"/>
          </p:cNvSpPr>
          <p:nvPr>
            <p:ph type="sldNum" sz="quarter" idx="10"/>
          </p:nvPr>
        </p:nvSpPr>
        <p:spPr/>
        <p:txBody>
          <a:bodyPr/>
          <a:lstStyle/>
          <a:p>
            <a:fld id="{03FFA375-8119-43A5-B6C0-D8B3D9FB8C9D}" type="slidenum">
              <a:rPr lang="en-US" smtClean="0"/>
              <a:t>4</a:t>
            </a:fld>
            <a:endParaRPr lang="en-US"/>
          </a:p>
        </p:txBody>
      </p:sp>
    </p:spTree>
    <p:extLst>
      <p:ext uri="{BB962C8B-B14F-4D97-AF65-F5344CB8AC3E}">
        <p14:creationId xmlns:p14="http://schemas.microsoft.com/office/powerpoint/2010/main" val="32727225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smtClean="0"/>
              <a:t>Matt from the Penn Center for Innovation visited patients recently discharged from the hospital trying to better understand the difficulties patients face with discharge instructions. </a:t>
            </a:r>
          </a:p>
          <a:p>
            <a:endParaRPr lang="en-US" sz="1200" b="0" i="0" u="none" strike="noStrike" baseline="0" dirty="0" smtClean="0"/>
          </a:p>
          <a:p>
            <a:r>
              <a:rPr lang="en-US" sz="1200" b="0" i="0" u="none" strike="noStrike" baseline="0" dirty="0" smtClean="0"/>
              <a:t>When Matt asked about her medications, she told him she had them organized. But when Matt politely asked her to show him, she pulled out this box with loose, unmarked pills inside.</a:t>
            </a:r>
          </a:p>
          <a:p>
            <a:endParaRPr lang="en-US" sz="1200" b="0" i="0" u="none" strike="noStrike" baseline="0" dirty="0" smtClean="0"/>
          </a:p>
          <a:p>
            <a:pPr rtl="0"/>
            <a:r>
              <a:rPr lang="en-US" sz="1200" b="0" i="0" u="none" strike="noStrike" baseline="0" dirty="0" smtClean="0"/>
              <a:t>The point here is simply to highlight that what people say they do and what they actually do are different things. </a:t>
            </a:r>
          </a:p>
          <a:p>
            <a:pPr rtl="0"/>
            <a:endParaRPr lang="en-US" sz="1200" b="0" i="0" u="none" strike="noStrike" baseline="0" dirty="0" smtClean="0"/>
          </a:p>
          <a:p>
            <a:pPr rtl="0"/>
            <a:r>
              <a:rPr lang="en-US" sz="1200" b="0" i="0" u="none" strike="noStrike" baseline="0" dirty="0" smtClean="0"/>
              <a:t>In the case of this patient, she probably wasn’t trying to be misleading. By all accounts, she was happy with this solution, even though it poses some obvious risks. </a:t>
            </a:r>
          </a:p>
          <a:p>
            <a:pPr rtl="0"/>
            <a:endParaRPr lang="en-US" sz="1200" b="0" i="0" u="none" strike="noStrike" baseline="0" dirty="0" smtClean="0"/>
          </a:p>
          <a:p>
            <a:pPr rtl="0"/>
            <a:r>
              <a:rPr lang="en-US" sz="1200" b="0" i="0" u="none" strike="noStrike" baseline="0" dirty="0" smtClean="0"/>
              <a:t>Words like ‘organized’ mean different things to different people. By going out and doing contextual inquiry, Matt was able to experience first-hand how things were actually happening in practice.</a:t>
            </a:r>
          </a:p>
        </p:txBody>
      </p:sp>
      <p:sp>
        <p:nvSpPr>
          <p:cNvPr id="4" name="Slide Number Placeholder 3"/>
          <p:cNvSpPr>
            <a:spLocks noGrp="1"/>
          </p:cNvSpPr>
          <p:nvPr>
            <p:ph type="sldNum" sz="quarter" idx="5"/>
          </p:nvPr>
        </p:nvSpPr>
        <p:spPr/>
        <p:txBody>
          <a:bodyPr/>
          <a:lstStyle/>
          <a:p>
            <a:fld id="{D6BCB4BF-DA40-D643-96AE-1E58B788D5B2}" type="slidenum">
              <a:rPr lang="en-US" smtClean="0"/>
              <a:t>23</a:t>
            </a:fld>
            <a:endParaRPr lang="en-US"/>
          </a:p>
        </p:txBody>
      </p:sp>
    </p:spTree>
    <p:extLst>
      <p:ext uri="{BB962C8B-B14F-4D97-AF65-F5344CB8AC3E}">
        <p14:creationId xmlns:p14="http://schemas.microsoft.com/office/powerpoint/2010/main" val="21929607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visiting with a different patient who</a:t>
            </a:r>
            <a:r>
              <a:rPr lang="en-US" baseline="0" dirty="0" smtClean="0"/>
              <a:t> had</a:t>
            </a:r>
            <a:r>
              <a:rPr lang="en-US" dirty="0" smtClean="0"/>
              <a:t> congestive heart failure, Matt asked how she was keeping track of what she was supposed to do and when. </a:t>
            </a:r>
          </a:p>
          <a:p>
            <a:endParaRPr lang="en-US" dirty="0" smtClean="0"/>
          </a:p>
          <a:p>
            <a:r>
              <a:rPr lang="en-US" dirty="0" smtClean="0"/>
              <a:t>She showed him some of the tools she used, like the pillbox you see on the right. She had also gone back and written in Sharpie on each pill bottle what it was called and what it’s for. You can see Matt holding a bottle of oral diuretic, which she wrote was to reduce fluid.</a:t>
            </a:r>
          </a:p>
          <a:p>
            <a:endParaRPr lang="en-US" dirty="0" smtClean="0"/>
          </a:p>
          <a:p>
            <a:r>
              <a:rPr lang="en-US" dirty="0" smtClean="0"/>
              <a:t>By going out and immersing himself in the problem space, Matt discovered work-</a:t>
            </a:r>
            <a:r>
              <a:rPr lang="en-US" dirty="0" err="1" smtClean="0"/>
              <a:t>arounds</a:t>
            </a:r>
            <a:r>
              <a:rPr lang="en-US" dirty="0" smtClean="0"/>
              <a:t> patients were using to stay on top of their discharge instructions. These observations opened up new opportunities for solutions beyond just re-designing the existing discharge instructions.</a:t>
            </a:r>
          </a:p>
          <a:p>
            <a:endParaRPr lang="en-US" dirty="0"/>
          </a:p>
        </p:txBody>
      </p:sp>
      <p:sp>
        <p:nvSpPr>
          <p:cNvPr id="4" name="Slide Number Placeholder 3"/>
          <p:cNvSpPr>
            <a:spLocks noGrp="1"/>
          </p:cNvSpPr>
          <p:nvPr>
            <p:ph type="sldNum" sz="quarter" idx="5"/>
          </p:nvPr>
        </p:nvSpPr>
        <p:spPr/>
        <p:txBody>
          <a:bodyPr/>
          <a:lstStyle/>
          <a:p>
            <a:fld id="{D6BCB4BF-DA40-D643-96AE-1E58B788D5B2}" type="slidenum">
              <a:rPr lang="en-US" smtClean="0"/>
              <a:t>24</a:t>
            </a:fld>
            <a:endParaRPr lang="en-US"/>
          </a:p>
        </p:txBody>
      </p:sp>
    </p:spTree>
    <p:extLst>
      <p:ext uri="{BB962C8B-B14F-4D97-AF65-F5344CB8AC3E}">
        <p14:creationId xmlns:p14="http://schemas.microsoft.com/office/powerpoint/2010/main" val="32479046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dirty="0" smtClean="0">
                <a:solidFill>
                  <a:schemeClr val="tx1">
                    <a:lumMod val="65000"/>
                    <a:lumOff val="35000"/>
                  </a:schemeClr>
                </a:solidFill>
                <a:latin typeface="Arial" panose="020B0604020202020204" pitchFamily="34" charset="0"/>
                <a:cs typeface="Arial" panose="020B0604020202020204" pitchFamily="34" charset="0"/>
              </a:rPr>
              <a:t>Returning</a:t>
            </a:r>
            <a:r>
              <a:rPr lang="en-US" sz="1200" baseline="0" dirty="0" smtClean="0">
                <a:solidFill>
                  <a:schemeClr val="tx1">
                    <a:lumMod val="65000"/>
                    <a:lumOff val="35000"/>
                  </a:schemeClr>
                </a:solidFill>
                <a:latin typeface="Arial" panose="020B0604020202020204" pitchFamily="34" charset="0"/>
                <a:cs typeface="Arial" panose="020B0604020202020204" pitchFamily="34" charset="0"/>
              </a:rPr>
              <a:t> to the infant mortality problem, the Stanford</a:t>
            </a:r>
            <a:r>
              <a:rPr lang="en-US" sz="1200" dirty="0" smtClean="0">
                <a:solidFill>
                  <a:schemeClr val="tx1">
                    <a:lumMod val="65000"/>
                    <a:lumOff val="35000"/>
                  </a:schemeClr>
                </a:solidFill>
                <a:latin typeface="Arial" panose="020B0604020202020204" pitchFamily="34" charset="0"/>
                <a:cs typeface="Arial" panose="020B0604020202020204" pitchFamily="34" charset="0"/>
              </a:rPr>
              <a:t> team initially spent several days observing and interviewing people in the neonatal unit of the Kathmandu hospital. After spending several days observing there, the team asked to be taken outside the city to see how premature infants were cared for in rural areas. Due</a:t>
            </a:r>
            <a:r>
              <a:rPr lang="en-US" sz="1200" baseline="0" dirty="0" smtClean="0">
                <a:solidFill>
                  <a:schemeClr val="tx1">
                    <a:lumMod val="65000"/>
                    <a:lumOff val="35000"/>
                  </a:schemeClr>
                </a:solidFill>
                <a:latin typeface="Arial" panose="020B0604020202020204" pitchFamily="34" charset="0"/>
                <a:cs typeface="Arial" panose="020B0604020202020204" pitchFamily="34" charset="0"/>
              </a:rPr>
              <a:t> to the rural mountainous terrain, the distance to the hospital and lack of transportation, the team </a:t>
            </a:r>
            <a:r>
              <a:rPr lang="en-US" sz="1200" baseline="0" dirty="0" smtClean="0">
                <a:solidFill>
                  <a:schemeClr val="tx1"/>
                </a:solidFill>
                <a:latin typeface="+mn-lt"/>
                <a:cs typeface="+mn-cs"/>
              </a:rPr>
              <a:t>learned t</a:t>
            </a:r>
            <a:r>
              <a:rPr lang="en-US" baseline="0" dirty="0" smtClean="0"/>
              <a:t>hat the overwhelming majority of Nepalese infants are born at home in these rural areas, not in the hospital. </a:t>
            </a:r>
            <a:endParaRPr lang="en-US" sz="1200" dirty="0" smtClean="0">
              <a:solidFill>
                <a:schemeClr val="tx1">
                  <a:lumMod val="65000"/>
                  <a:lumOff val="35000"/>
                </a:schemeClr>
              </a:solidFill>
              <a:latin typeface="Arial" panose="020B0604020202020204" pitchFamily="34" charset="0"/>
              <a:cs typeface="Arial" panose="020B0604020202020204" pitchFamily="34" charset="0"/>
            </a:endParaRPr>
          </a:p>
          <a:p>
            <a:pPr defTabSz="933237">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03FFA375-8119-43A5-B6C0-D8B3D9FB8C9D}" type="slidenum">
              <a:rPr lang="en-US" smtClean="0"/>
              <a:t>25</a:t>
            </a:fld>
            <a:endParaRPr lang="en-US"/>
          </a:p>
        </p:txBody>
      </p:sp>
    </p:spTree>
    <p:extLst>
      <p:ext uri="{BB962C8B-B14F-4D97-AF65-F5344CB8AC3E}">
        <p14:creationId xmlns:p14="http://schemas.microsoft.com/office/powerpoint/2010/main" val="1561938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sz="1200" baseline="0" dirty="0" smtClean="0">
                <a:solidFill>
                  <a:schemeClr val="tx1"/>
                </a:solidFill>
                <a:latin typeface="+mn-lt"/>
                <a:cs typeface="+mn-cs"/>
              </a:rPr>
              <a:t>So, by doing some contextual inquiry….. The team learned that the vast </a:t>
            </a:r>
            <a:r>
              <a:rPr lang="en-US" baseline="0" dirty="0" smtClean="0"/>
              <a:t>majority of Nepalese infants are born at home, not in the hospital. </a:t>
            </a:r>
          </a:p>
          <a:p>
            <a:pPr marL="0" indent="0">
              <a:buFont typeface="+mj-lt"/>
              <a:buNone/>
            </a:pPr>
            <a:endParaRPr lang="en-US" sz="1200" baseline="0" dirty="0" smtClean="0">
              <a:solidFill>
                <a:schemeClr val="tx1">
                  <a:lumMod val="65000"/>
                  <a:lumOff val="35000"/>
                </a:schemeClr>
              </a:solidFill>
              <a:latin typeface="Arial" panose="020B0604020202020204" pitchFamily="34" charset="0"/>
              <a:cs typeface="Arial" panose="020B0604020202020204" pitchFamily="34" charset="0"/>
            </a:endParaRPr>
          </a:p>
          <a:p>
            <a:pPr marL="0" indent="0">
              <a:buFont typeface="+mj-lt"/>
              <a:buNone/>
            </a:pPr>
            <a:r>
              <a:rPr lang="en-US" sz="1200" baseline="0" dirty="0" smtClean="0">
                <a:solidFill>
                  <a:schemeClr val="tx1">
                    <a:lumMod val="65000"/>
                    <a:lumOff val="35000"/>
                  </a:schemeClr>
                </a:solidFill>
                <a:latin typeface="Arial" panose="020B0604020202020204" pitchFamily="34" charset="0"/>
                <a:cs typeface="Arial" panose="020B0604020202020204" pitchFamily="34" charset="0"/>
              </a:rPr>
              <a:t>If they stopped here, what solution do you think they would have designed for this driver? </a:t>
            </a:r>
          </a:p>
          <a:p>
            <a:pPr marL="0" indent="0">
              <a:buFont typeface="+mj-lt"/>
              <a:buNone/>
            </a:pPr>
            <a:endParaRPr lang="en-US" sz="1200" baseline="0" dirty="0" smtClean="0">
              <a:solidFill>
                <a:schemeClr val="tx1">
                  <a:lumMod val="65000"/>
                  <a:lumOff val="35000"/>
                </a:schemeClr>
              </a:solidFill>
              <a:latin typeface="Arial" panose="020B0604020202020204" pitchFamily="34" charset="0"/>
              <a:cs typeface="Arial" panose="020B0604020202020204" pitchFamily="34" charset="0"/>
            </a:endParaRPr>
          </a:p>
          <a:p>
            <a:pPr marL="0" indent="0">
              <a:buFont typeface="+mj-lt"/>
              <a:buNone/>
            </a:pPr>
            <a:r>
              <a:rPr lang="en-US" sz="1200" baseline="0" dirty="0" smtClean="0">
                <a:solidFill>
                  <a:schemeClr val="tx1">
                    <a:lumMod val="65000"/>
                    <a:lumOff val="35000"/>
                  </a:schemeClr>
                </a:solidFill>
                <a:latin typeface="Arial" panose="020B0604020202020204" pitchFamily="34" charset="0"/>
                <a:cs typeface="Arial" panose="020B0604020202020204" pitchFamily="34" charset="0"/>
              </a:rPr>
              <a:t>e.g., - quicker transportation, closer hospitals, </a:t>
            </a:r>
            <a:endParaRPr lang="en-US" sz="1200" dirty="0" smtClean="0">
              <a:solidFill>
                <a:schemeClr val="tx1">
                  <a:lumMod val="65000"/>
                  <a:lumOff val="35000"/>
                </a:schemeClr>
              </a:solidFill>
              <a:latin typeface="Arial" panose="020B0604020202020204" pitchFamily="34" charset="0"/>
              <a:cs typeface="Arial" panose="020B0604020202020204" pitchFamily="34" charset="0"/>
            </a:endParaRPr>
          </a:p>
          <a:p>
            <a:endParaRPr lang="en-US" baseline="0" dirty="0" smtClean="0"/>
          </a:p>
        </p:txBody>
      </p:sp>
      <p:sp>
        <p:nvSpPr>
          <p:cNvPr id="4" name="Slide Number Placeholder 3"/>
          <p:cNvSpPr>
            <a:spLocks noGrp="1"/>
          </p:cNvSpPr>
          <p:nvPr>
            <p:ph type="sldNum" sz="quarter" idx="10"/>
          </p:nvPr>
        </p:nvSpPr>
        <p:spPr/>
        <p:txBody>
          <a:bodyPr/>
          <a:lstStyle/>
          <a:p>
            <a:fld id="{03FFA375-8119-43A5-B6C0-D8B3D9FB8C9D}" type="slidenum">
              <a:rPr lang="en-US" smtClean="0"/>
              <a:t>26</a:t>
            </a:fld>
            <a:endParaRPr lang="en-US"/>
          </a:p>
        </p:txBody>
      </p:sp>
    </p:spTree>
    <p:extLst>
      <p:ext uri="{BB962C8B-B14F-4D97-AF65-F5344CB8AC3E}">
        <p14:creationId xmlns:p14="http://schemas.microsoft.com/office/powerpoint/2010/main" val="3493562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third</a:t>
            </a:r>
            <a:r>
              <a:rPr lang="en-US" baseline="0" dirty="0" smtClean="0"/>
              <a:t> method of discovering the problem that I want to introduce you to, is known as concierge.  </a:t>
            </a:r>
            <a:r>
              <a:rPr lang="en-US" dirty="0" smtClean="0">
                <a:effectLst/>
              </a:rPr>
              <a:t>A concierge pilot requires you to </a:t>
            </a:r>
            <a:r>
              <a:rPr lang="en-US" dirty="0" smtClean="0"/>
              <a:t>play an open-ended, real-time role in guiding/</a:t>
            </a:r>
            <a:r>
              <a:rPr lang="en-US" baseline="0" dirty="0" smtClean="0"/>
              <a:t>navigating </a:t>
            </a:r>
            <a:r>
              <a:rPr lang="en-US" dirty="0" smtClean="0"/>
              <a:t>users through an experience, helping them to solve problems, and helping to meet their needs. This allows you get first</a:t>
            </a:r>
            <a:r>
              <a:rPr lang="en-US" baseline="0" dirty="0" smtClean="0"/>
              <a:t> hand experience on the real needs the people facing the problem have. </a:t>
            </a:r>
            <a:endParaRPr lang="en-US" dirty="0">
              <a:effectLst/>
            </a:endParaRPr>
          </a:p>
        </p:txBody>
      </p:sp>
      <p:sp>
        <p:nvSpPr>
          <p:cNvPr id="4" name="Slide Number Placeholder 3"/>
          <p:cNvSpPr>
            <a:spLocks noGrp="1"/>
          </p:cNvSpPr>
          <p:nvPr>
            <p:ph type="sldNum" sz="quarter" idx="10"/>
          </p:nvPr>
        </p:nvSpPr>
        <p:spPr/>
        <p:txBody>
          <a:bodyPr/>
          <a:lstStyle/>
          <a:p>
            <a:fld id="{03FFA375-8119-43A5-B6C0-D8B3D9FB8C9D}" type="slidenum">
              <a:rPr lang="en-US" smtClean="0"/>
              <a:t>27</a:t>
            </a:fld>
            <a:endParaRPr lang="en-US"/>
          </a:p>
        </p:txBody>
      </p:sp>
    </p:spTree>
    <p:extLst>
      <p:ext uri="{BB962C8B-B14F-4D97-AF65-F5344CB8AC3E}">
        <p14:creationId xmlns:p14="http://schemas.microsoft.com/office/powerpoint/2010/main" val="4506311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So what does</a:t>
            </a:r>
            <a:r>
              <a:rPr lang="en-US" baseline="0" dirty="0" smtClean="0">
                <a:effectLst/>
              </a:rPr>
              <a:t> that really mean</a:t>
            </a:r>
            <a:r>
              <a:rPr lang="en-US" dirty="0" smtClean="0">
                <a:effectLst/>
              </a:rPr>
              <a:t>? To give you an example, Mike Begley</a:t>
            </a:r>
            <a:r>
              <a:rPr lang="en-US" baseline="0" dirty="0" smtClean="0">
                <a:effectLst/>
              </a:rPr>
              <a:t> in Philadelphia </a:t>
            </a:r>
            <a:r>
              <a:rPr lang="en-US" dirty="0" smtClean="0">
                <a:effectLst/>
              </a:rPr>
              <a:t>worked with a team focused on reducing readmissions for patients discharged on outpatient antibiotic therapy. The team saw that 29% of patients who were discharged on outpatient antibiotics were readmitted within 30 days.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The team had a number of assumptions about the kind of support patients needed. Before going into solution mode, the team employed the concierge method to test those assumptions.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They set up a dedicated phone line for patients to text or call whenever they had questions or needs. The team also periodically checked in with patients to see how things were going. For a few weeks, the team did whatever they could, including a lot of things that weren't scalable, to answer questions, resolve issues, and so on. In doing so, they embedded themselves in the post-discharge patient experience.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The team confirmed some of their assumptions about what patients needed, but also uncovered some surprises. For example, one patient said he wasn't planning to attend his follow-up appointment because he didn't recognize the physician's name, nor did he know why it was scheduled in the first place. In fact, a number of patients were confused about the basic details of their care. This insight led the team in some unexpected directions.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I want to emphasize that learning doesn’t have to be passive! Sometimes you can learn the most by putting something out into the world, even if it’s something that won’t ever scale or be implemented.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effectLst/>
            </a:endParaRPr>
          </a:p>
          <a:p>
            <a:pPr defTabSz="933237">
              <a:defRPr/>
            </a:pPr>
            <a:endParaRPr lang="en-US" dirty="0" smtClean="0">
              <a:effectLst/>
            </a:endParaRPr>
          </a:p>
        </p:txBody>
      </p:sp>
      <p:sp>
        <p:nvSpPr>
          <p:cNvPr id="4" name="Slide Number Placeholder 3"/>
          <p:cNvSpPr>
            <a:spLocks noGrp="1"/>
          </p:cNvSpPr>
          <p:nvPr>
            <p:ph type="sldNum" sz="quarter" idx="5"/>
          </p:nvPr>
        </p:nvSpPr>
        <p:spPr/>
        <p:txBody>
          <a:bodyPr/>
          <a:lstStyle/>
          <a:p>
            <a:fld id="{D6BCB4BF-DA40-D643-96AE-1E58B788D5B2}" type="slidenum">
              <a:rPr lang="en-US" smtClean="0"/>
              <a:t>28</a:t>
            </a:fld>
            <a:endParaRPr lang="en-US"/>
          </a:p>
        </p:txBody>
      </p:sp>
    </p:spTree>
    <p:extLst>
      <p:ext uri="{BB962C8B-B14F-4D97-AF65-F5344CB8AC3E}">
        <p14:creationId xmlns:p14="http://schemas.microsoft.com/office/powerpoint/2010/main" val="2581236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en-US" sz="1200" dirty="0" smtClean="0">
                <a:solidFill>
                  <a:schemeClr val="tx1">
                    <a:lumMod val="65000"/>
                    <a:lumOff val="35000"/>
                  </a:schemeClr>
                </a:solidFill>
                <a:latin typeface="Arial" panose="020B0604020202020204" pitchFamily="34" charset="0"/>
                <a:cs typeface="Arial" panose="020B0604020202020204" pitchFamily="34" charset="0"/>
              </a:rPr>
              <a:t>Returning again to the infant mortality problem,</a:t>
            </a:r>
            <a:r>
              <a:rPr lang="en-US" sz="1200" baseline="0" dirty="0" smtClean="0">
                <a:solidFill>
                  <a:schemeClr val="tx1">
                    <a:lumMod val="65000"/>
                    <a:lumOff val="35000"/>
                  </a:schemeClr>
                </a:solidFill>
                <a:latin typeface="Arial" panose="020B0604020202020204" pitchFamily="34" charset="0"/>
                <a:cs typeface="Arial" panose="020B0604020202020204" pitchFamily="34" charset="0"/>
              </a:rPr>
              <a:t> the Stanford team decided to </a:t>
            </a:r>
            <a:r>
              <a:rPr lang="en-US" sz="1200" dirty="0" smtClean="0">
                <a:solidFill>
                  <a:schemeClr val="tx1">
                    <a:lumMod val="65000"/>
                    <a:lumOff val="35000"/>
                  </a:schemeClr>
                </a:solidFill>
                <a:latin typeface="Arial" panose="020B0604020202020204" pitchFamily="34" charset="0"/>
                <a:cs typeface="Arial" panose="020B0604020202020204" pitchFamily="34" charset="0"/>
              </a:rPr>
              <a:t>spend</a:t>
            </a:r>
            <a:r>
              <a:rPr lang="en-US" sz="1200" baseline="0" dirty="0" smtClean="0">
                <a:solidFill>
                  <a:schemeClr val="tx1">
                    <a:lumMod val="65000"/>
                    <a:lumOff val="35000"/>
                  </a:schemeClr>
                </a:solidFill>
                <a:latin typeface="Arial" panose="020B0604020202020204" pitchFamily="34" charset="0"/>
                <a:cs typeface="Arial" panose="020B0604020202020204" pitchFamily="34" charset="0"/>
              </a:rPr>
              <a:t> </a:t>
            </a:r>
            <a:r>
              <a:rPr lang="en-US" sz="1200" dirty="0" smtClean="0">
                <a:solidFill>
                  <a:schemeClr val="tx1">
                    <a:lumMod val="65000"/>
                    <a:lumOff val="35000"/>
                  </a:schemeClr>
                </a:solidFill>
                <a:latin typeface="Arial" panose="020B0604020202020204" pitchFamily="34" charset="0"/>
                <a:cs typeface="Arial" panose="020B0604020202020204" pitchFamily="34" charset="0"/>
              </a:rPr>
              <a:t>time with families,</a:t>
            </a:r>
            <a:r>
              <a:rPr lang="en-US" sz="1200" baseline="0" dirty="0" smtClean="0">
                <a:solidFill>
                  <a:schemeClr val="tx1">
                    <a:lumMod val="65000"/>
                    <a:lumOff val="35000"/>
                  </a:schemeClr>
                </a:solidFill>
                <a:latin typeface="Arial" panose="020B0604020202020204" pitchFamily="34" charset="0"/>
                <a:cs typeface="Arial" panose="020B0604020202020204" pitchFamily="34" charset="0"/>
              </a:rPr>
              <a:t> helping them through the process of caring for a premature or low-birth-weight infant. This gave the team a rich understanding of how these infants were cared for outside the hospital. </a:t>
            </a:r>
            <a:endParaRPr lang="en-US" baseline="0" dirty="0" smtClean="0"/>
          </a:p>
        </p:txBody>
      </p:sp>
      <p:sp>
        <p:nvSpPr>
          <p:cNvPr id="4" name="Slide Number Placeholder 3"/>
          <p:cNvSpPr>
            <a:spLocks noGrp="1"/>
          </p:cNvSpPr>
          <p:nvPr>
            <p:ph type="sldNum" sz="quarter" idx="10"/>
          </p:nvPr>
        </p:nvSpPr>
        <p:spPr/>
        <p:txBody>
          <a:bodyPr/>
          <a:lstStyle/>
          <a:p>
            <a:fld id="{03FFA375-8119-43A5-B6C0-D8B3D9FB8C9D}" type="slidenum">
              <a:rPr lang="en-US" smtClean="0"/>
              <a:t>29</a:t>
            </a:fld>
            <a:endParaRPr lang="en-US"/>
          </a:p>
        </p:txBody>
      </p:sp>
    </p:spTree>
    <p:extLst>
      <p:ext uri="{BB962C8B-B14F-4D97-AF65-F5344CB8AC3E}">
        <p14:creationId xmlns:p14="http://schemas.microsoft.com/office/powerpoint/2010/main" val="26539425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en-US" sz="1200" baseline="0" dirty="0" smtClean="0">
                <a:solidFill>
                  <a:schemeClr val="tx1">
                    <a:lumMod val="65000"/>
                    <a:lumOff val="35000"/>
                  </a:schemeClr>
                </a:solidFill>
                <a:latin typeface="Arial" panose="020B0604020202020204" pitchFamily="34" charset="0"/>
                <a:cs typeface="Arial" panose="020B0604020202020204" pitchFamily="34" charset="0"/>
              </a:rPr>
              <a:t>During this concierge experience they discovered many cultural norms, including </a:t>
            </a:r>
            <a:r>
              <a:rPr lang="en-US" baseline="0" dirty="0" smtClean="0"/>
              <a:t>that newborn babies are not separated from their mothers and that most of these infants would never make it to a hospital.  </a:t>
            </a:r>
          </a:p>
        </p:txBody>
      </p:sp>
      <p:sp>
        <p:nvSpPr>
          <p:cNvPr id="4" name="Slide Number Placeholder 3"/>
          <p:cNvSpPr>
            <a:spLocks noGrp="1"/>
          </p:cNvSpPr>
          <p:nvPr>
            <p:ph type="sldNum" sz="quarter" idx="10"/>
          </p:nvPr>
        </p:nvSpPr>
        <p:spPr/>
        <p:txBody>
          <a:bodyPr/>
          <a:lstStyle/>
          <a:p>
            <a:fld id="{03FFA375-8119-43A5-B6C0-D8B3D9FB8C9D}" type="slidenum">
              <a:rPr lang="en-US" smtClean="0"/>
              <a:t>30</a:t>
            </a:fld>
            <a:endParaRPr lang="en-US"/>
          </a:p>
        </p:txBody>
      </p:sp>
    </p:spTree>
    <p:extLst>
      <p:ext uri="{BB962C8B-B14F-4D97-AF65-F5344CB8AC3E}">
        <p14:creationId xmlns:p14="http://schemas.microsoft.com/office/powerpoint/2010/main" val="19899254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we have conducted our research,</a:t>
            </a:r>
            <a:r>
              <a:rPr lang="en-US" baseline="0" dirty="0" smtClean="0"/>
              <a:t> the first question we should ask is ‘what’s good about that … This technique also helps ensure we remove any embedded solutions and focus on the problem and the value of our intended action</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03FFA375-8119-43A5-B6C0-D8B3D9FB8C9D}" type="slidenum">
              <a:rPr lang="en-US" smtClean="0"/>
              <a:t>31</a:t>
            </a:fld>
            <a:endParaRPr lang="en-US"/>
          </a:p>
        </p:txBody>
      </p:sp>
    </p:spTree>
    <p:extLst>
      <p:ext uri="{BB962C8B-B14F-4D97-AF65-F5344CB8AC3E}">
        <p14:creationId xmlns:p14="http://schemas.microsoft.com/office/powerpoint/2010/main" val="19806578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US" dirty="0" smtClean="0"/>
              <a:t>Let’s take the incubator story. </a:t>
            </a:r>
          </a:p>
          <a:p>
            <a:pPr>
              <a:buClr>
                <a:schemeClr val="dk1"/>
              </a:buClr>
              <a:buSzPts val="1200"/>
            </a:pPr>
            <a:endParaRPr lang="en-US" dirty="0" smtClean="0"/>
          </a:p>
          <a:p>
            <a:pPr>
              <a:buClr>
                <a:schemeClr val="dk1"/>
              </a:buClr>
              <a:buSzPts val="1200"/>
            </a:pPr>
            <a:r>
              <a:rPr lang="en-US" dirty="0" smtClean="0"/>
              <a:t>As you can see, as it progresses, it gets to a more philosophical point or obviously this is the right thing to do. The goal is to move up to where you get to a meaningful metric but also one that is actionable. This question aims to pull out helpful criteria of a solution. This is a bit of an art.</a:t>
            </a:r>
          </a:p>
          <a:p>
            <a:endParaRPr lang="en-US" dirty="0"/>
          </a:p>
        </p:txBody>
      </p:sp>
      <p:sp>
        <p:nvSpPr>
          <p:cNvPr id="4" name="Slide Number Placeholder 3"/>
          <p:cNvSpPr>
            <a:spLocks noGrp="1"/>
          </p:cNvSpPr>
          <p:nvPr>
            <p:ph type="sldNum" sz="quarter" idx="10"/>
          </p:nvPr>
        </p:nvSpPr>
        <p:spPr/>
        <p:txBody>
          <a:bodyPr/>
          <a:lstStyle/>
          <a:p>
            <a:fld id="{03FFA375-8119-43A5-B6C0-D8B3D9FB8C9D}" type="slidenum">
              <a:rPr lang="en-US" smtClean="0"/>
              <a:t>32</a:t>
            </a:fld>
            <a:endParaRPr lang="en-US"/>
          </a:p>
        </p:txBody>
      </p:sp>
    </p:spTree>
    <p:extLst>
      <p:ext uri="{BB962C8B-B14F-4D97-AF65-F5344CB8AC3E}">
        <p14:creationId xmlns:p14="http://schemas.microsoft.com/office/powerpoint/2010/main" val="2560347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3309" indent="-233309">
              <a:buFont typeface="+mj-lt"/>
              <a:buAutoNum type="arabicPeriod"/>
            </a:pPr>
            <a:endParaRPr lang="en-US" dirty="0"/>
          </a:p>
        </p:txBody>
      </p:sp>
      <p:sp>
        <p:nvSpPr>
          <p:cNvPr id="4" name="Slide Number Placeholder 3"/>
          <p:cNvSpPr>
            <a:spLocks noGrp="1"/>
          </p:cNvSpPr>
          <p:nvPr>
            <p:ph type="sldNum" sz="quarter" idx="10"/>
          </p:nvPr>
        </p:nvSpPr>
        <p:spPr/>
        <p:txBody>
          <a:bodyPr/>
          <a:lstStyle/>
          <a:p>
            <a:fld id="{03FFA375-8119-43A5-B6C0-D8B3D9FB8C9D}" type="slidenum">
              <a:rPr lang="en-US" smtClean="0"/>
              <a:t>6</a:t>
            </a:fld>
            <a:endParaRPr lang="en-US"/>
          </a:p>
        </p:txBody>
      </p:sp>
    </p:spTree>
    <p:extLst>
      <p:ext uri="{BB962C8B-B14F-4D97-AF65-F5344CB8AC3E}">
        <p14:creationId xmlns:p14="http://schemas.microsoft.com/office/powerpoint/2010/main" val="12636926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lnSpc>
                <a:spcPct val="120000"/>
              </a:lnSpc>
              <a:defRPr/>
            </a:pPr>
            <a:r>
              <a:rPr lang="en-US" dirty="0">
                <a:solidFill>
                  <a:schemeClr val="tx1">
                    <a:lumMod val="65000"/>
                    <a:lumOff val="35000"/>
                  </a:schemeClr>
                </a:solidFill>
                <a:latin typeface="Arial" panose="020B0604020202020204" pitchFamily="34" charset="0"/>
                <a:cs typeface="Arial" panose="020B0604020202020204" pitchFamily="34" charset="0"/>
              </a:rPr>
              <a:t>As you can our needle shifted – we reframed the problem to be meaningful to solve …</a:t>
            </a:r>
            <a:endParaRPr lang="en-US" baseline="0" dirty="0" smtClean="0"/>
          </a:p>
        </p:txBody>
      </p:sp>
      <p:sp>
        <p:nvSpPr>
          <p:cNvPr id="4" name="Slide Number Placeholder 3"/>
          <p:cNvSpPr>
            <a:spLocks noGrp="1"/>
          </p:cNvSpPr>
          <p:nvPr>
            <p:ph type="sldNum" sz="quarter" idx="10"/>
          </p:nvPr>
        </p:nvSpPr>
        <p:spPr/>
        <p:txBody>
          <a:bodyPr/>
          <a:lstStyle/>
          <a:p>
            <a:fld id="{03FFA375-8119-43A5-B6C0-D8B3D9FB8C9D}" type="slidenum">
              <a:rPr lang="en-US" smtClean="0"/>
              <a:t>33</a:t>
            </a:fld>
            <a:endParaRPr lang="en-US"/>
          </a:p>
        </p:txBody>
      </p:sp>
    </p:spTree>
    <p:extLst>
      <p:ext uri="{BB962C8B-B14F-4D97-AF65-F5344CB8AC3E}">
        <p14:creationId xmlns:p14="http://schemas.microsoft.com/office/powerpoint/2010/main" val="37966672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US" dirty="0" smtClean="0"/>
              <a:t>In this incubator example, it’s a metric that new moms care about, that providers care about, and that government health agencies who were funding the work care about. However, if this scenario were in the US and we were considering </a:t>
            </a:r>
            <a:r>
              <a:rPr lang="en-US" dirty="0" err="1" smtClean="0"/>
              <a:t>payors</a:t>
            </a:r>
            <a:r>
              <a:rPr lang="en-US" dirty="0" smtClean="0"/>
              <a:t>, we would have to think about their perspective – would they want to cover 1000’s of these warming sacks when this benefit did not exist before? Would we need a metric on how, by reducing complications, we reduce the total cost of care? Or that by covering this benefit, </a:t>
            </a:r>
            <a:r>
              <a:rPr lang="en-US" dirty="0" err="1" smtClean="0"/>
              <a:t>payors</a:t>
            </a:r>
            <a:r>
              <a:rPr lang="en-US" dirty="0" smtClean="0"/>
              <a:t> could better market their insurance products to Employers?</a:t>
            </a:r>
          </a:p>
          <a:p>
            <a:pPr>
              <a:buClr>
                <a:schemeClr val="dk1"/>
              </a:buClr>
              <a:buSzPts val="1200"/>
            </a:pPr>
            <a:endParaRPr lang="en-US" dirty="0" smtClean="0"/>
          </a:p>
          <a:p>
            <a:pPr defTabSz="933237">
              <a:buClr>
                <a:schemeClr val="dk1"/>
              </a:buClr>
              <a:buSzPts val="1200"/>
              <a:defRPr/>
            </a:pPr>
            <a:r>
              <a:rPr lang="en-US" dirty="0" smtClean="0"/>
              <a:t>You’re turn! Starting</a:t>
            </a:r>
            <a:r>
              <a:rPr lang="en-US" baseline="0" dirty="0" smtClean="0"/>
              <a:t> with your </a:t>
            </a:r>
            <a:r>
              <a:rPr lang="en-US" dirty="0" smtClean="0"/>
              <a:t>goal for</a:t>
            </a:r>
            <a:r>
              <a:rPr lang="en-US" baseline="0" dirty="0" smtClean="0"/>
              <a:t> your overall project that you shared earlier., e.g., increase CRC screening to x% or improve management of symptoms in oncology. Now we’re going to take next 20 minutes to work as teams to apply some of these methods we just learned … As a reminder</a:t>
            </a:r>
            <a:endParaRPr lang="en-US" dirty="0" smtClean="0"/>
          </a:p>
          <a:p>
            <a:pPr>
              <a:buClr>
                <a:schemeClr val="dk1"/>
              </a:buClr>
              <a:buSzPts val="1200"/>
            </a:pPr>
            <a:endParaRPr lang="en-US" dirty="0" smtClean="0"/>
          </a:p>
        </p:txBody>
      </p:sp>
      <p:sp>
        <p:nvSpPr>
          <p:cNvPr id="4" name="Slide Number Placeholder 3"/>
          <p:cNvSpPr>
            <a:spLocks noGrp="1"/>
          </p:cNvSpPr>
          <p:nvPr>
            <p:ph type="sldNum" sz="quarter" idx="10"/>
          </p:nvPr>
        </p:nvSpPr>
        <p:spPr/>
        <p:txBody>
          <a:bodyPr/>
          <a:lstStyle/>
          <a:p>
            <a:fld id="{03FFA375-8119-43A5-B6C0-D8B3D9FB8C9D}" type="slidenum">
              <a:rPr lang="en-US" smtClean="0"/>
              <a:t>34</a:t>
            </a:fld>
            <a:endParaRPr lang="en-US"/>
          </a:p>
        </p:txBody>
      </p:sp>
    </p:spTree>
    <p:extLst>
      <p:ext uri="{BB962C8B-B14F-4D97-AF65-F5344CB8AC3E}">
        <p14:creationId xmlns:p14="http://schemas.microsoft.com/office/powerpoint/2010/main" val="37510286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US" dirty="0" smtClean="0"/>
              <a:t>We</a:t>
            </a:r>
            <a:r>
              <a:rPr lang="en-US" baseline="0" dirty="0" smtClean="0"/>
              <a:t> will use this to help us determine our next steps, such as identifying where opportunities exist to learn more about the problem drivers. </a:t>
            </a:r>
          </a:p>
          <a:p>
            <a:endParaRPr lang="en-US" baseline="0" dirty="0" smtClean="0"/>
          </a:p>
          <a:p>
            <a:r>
              <a:rPr lang="en-US" baseline="0" dirty="0" smtClean="0"/>
              <a:t>Now we will break </a:t>
            </a:r>
          </a:p>
          <a:p>
            <a:endParaRPr lang="en-US" dirty="0"/>
          </a:p>
        </p:txBody>
      </p:sp>
      <p:sp>
        <p:nvSpPr>
          <p:cNvPr id="4" name="Slide Number Placeholder 3"/>
          <p:cNvSpPr>
            <a:spLocks noGrp="1"/>
          </p:cNvSpPr>
          <p:nvPr>
            <p:ph type="sldNum" sz="quarter" idx="10"/>
          </p:nvPr>
        </p:nvSpPr>
        <p:spPr/>
        <p:txBody>
          <a:bodyPr/>
          <a:lstStyle/>
          <a:p>
            <a:fld id="{03FFA375-8119-43A5-B6C0-D8B3D9FB8C9D}" type="slidenum">
              <a:rPr lang="en-US" smtClean="0"/>
              <a:t>35</a:t>
            </a:fld>
            <a:endParaRPr lang="en-US"/>
          </a:p>
        </p:txBody>
      </p:sp>
    </p:spTree>
    <p:extLst>
      <p:ext uri="{BB962C8B-B14F-4D97-AF65-F5344CB8AC3E}">
        <p14:creationId xmlns:p14="http://schemas.microsoft.com/office/powerpoint/2010/main" val="26387955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smtClean="0"/>
              <a:t>9:30</a:t>
            </a:r>
            <a:r>
              <a:rPr lang="en-US" baseline="0" dirty="0" smtClean="0"/>
              <a:t> – take 10 minute break </a:t>
            </a:r>
            <a:endParaRPr lang="en-US" dirty="0"/>
          </a:p>
        </p:txBody>
      </p:sp>
      <p:sp>
        <p:nvSpPr>
          <p:cNvPr id="4" name="Slide Number Placeholder 3"/>
          <p:cNvSpPr>
            <a:spLocks noGrp="1"/>
          </p:cNvSpPr>
          <p:nvPr>
            <p:ph type="sldNum" sz="quarter" idx="10"/>
          </p:nvPr>
        </p:nvSpPr>
        <p:spPr/>
        <p:txBody>
          <a:bodyPr/>
          <a:lstStyle/>
          <a:p>
            <a:fld id="{03FFA375-8119-43A5-B6C0-D8B3D9FB8C9D}" type="slidenum">
              <a:rPr lang="en-US" smtClean="0"/>
              <a:t>36</a:t>
            </a:fld>
            <a:endParaRPr lang="en-US"/>
          </a:p>
        </p:txBody>
      </p:sp>
    </p:spTree>
    <p:extLst>
      <p:ext uri="{BB962C8B-B14F-4D97-AF65-F5344CB8AC3E}">
        <p14:creationId xmlns:p14="http://schemas.microsoft.com/office/powerpoint/2010/main" val="25297124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FFA375-8119-43A5-B6C0-D8B3D9FB8C9D}" type="slidenum">
              <a:rPr lang="en-US" smtClean="0"/>
              <a:t>37</a:t>
            </a:fld>
            <a:endParaRPr lang="en-US"/>
          </a:p>
        </p:txBody>
      </p:sp>
    </p:spTree>
    <p:extLst>
      <p:ext uri="{BB962C8B-B14F-4D97-AF65-F5344CB8AC3E}">
        <p14:creationId xmlns:p14="http://schemas.microsoft.com/office/powerpoint/2010/main" val="11592211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Diverge so you don’t use the wrong tool for the job. Value of generating multiple ideas. </a:t>
            </a:r>
          </a:p>
        </p:txBody>
      </p:sp>
      <p:sp>
        <p:nvSpPr>
          <p:cNvPr id="4" name="Slide Number Placeholder 3"/>
          <p:cNvSpPr>
            <a:spLocks noGrp="1"/>
          </p:cNvSpPr>
          <p:nvPr>
            <p:ph type="sldNum" sz="quarter" idx="10"/>
          </p:nvPr>
        </p:nvSpPr>
        <p:spPr/>
        <p:txBody>
          <a:bodyPr/>
          <a:lstStyle/>
          <a:p>
            <a:fld id="{03FFA375-8119-43A5-B6C0-D8B3D9FB8C9D}" type="slidenum">
              <a:rPr lang="en-US" smtClean="0"/>
              <a:t>38</a:t>
            </a:fld>
            <a:endParaRPr lang="en-US"/>
          </a:p>
        </p:txBody>
      </p:sp>
    </p:spTree>
    <p:extLst>
      <p:ext uri="{BB962C8B-B14F-4D97-AF65-F5344CB8AC3E}">
        <p14:creationId xmlns:p14="http://schemas.microsoft.com/office/powerpoint/2010/main" val="32291127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03FFA375-8119-43A5-B6C0-D8B3D9FB8C9D}" type="slidenum">
              <a:rPr lang="en-US" smtClean="0"/>
              <a:t>39</a:t>
            </a:fld>
            <a:endParaRPr lang="en-US"/>
          </a:p>
        </p:txBody>
      </p:sp>
    </p:spTree>
    <p:extLst>
      <p:ext uri="{BB962C8B-B14F-4D97-AF65-F5344CB8AC3E}">
        <p14:creationId xmlns:p14="http://schemas.microsoft.com/office/powerpoint/2010/main" val="38350523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Analogies – looking how industries solve problems similarly – to help think own limitations</a:t>
            </a:r>
          </a:p>
          <a:p>
            <a:r>
              <a:rPr lang="en-US" baseline="0" dirty="0" smtClean="0"/>
              <a:t>Constraints – don’t boil the ocean, solve within context within environment and people </a:t>
            </a:r>
          </a:p>
        </p:txBody>
      </p:sp>
      <p:sp>
        <p:nvSpPr>
          <p:cNvPr id="4" name="Slide Number Placeholder 3"/>
          <p:cNvSpPr>
            <a:spLocks noGrp="1"/>
          </p:cNvSpPr>
          <p:nvPr>
            <p:ph type="sldNum" sz="quarter" idx="10"/>
          </p:nvPr>
        </p:nvSpPr>
        <p:spPr/>
        <p:txBody>
          <a:bodyPr/>
          <a:lstStyle/>
          <a:p>
            <a:fld id="{03FFA375-8119-43A5-B6C0-D8B3D9FB8C9D}" type="slidenum">
              <a:rPr lang="en-US" smtClean="0"/>
              <a:t>40</a:t>
            </a:fld>
            <a:endParaRPr lang="en-US"/>
          </a:p>
        </p:txBody>
      </p:sp>
    </p:spTree>
    <p:extLst>
      <p:ext uri="{BB962C8B-B14F-4D97-AF65-F5344CB8AC3E}">
        <p14:creationId xmlns:p14="http://schemas.microsoft.com/office/powerpoint/2010/main" val="18985585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03FFA375-8119-43A5-B6C0-D8B3D9FB8C9D}" type="slidenum">
              <a:rPr lang="en-US" smtClean="0"/>
              <a:t>41</a:t>
            </a:fld>
            <a:endParaRPr lang="en-US"/>
          </a:p>
        </p:txBody>
      </p:sp>
    </p:spTree>
    <p:extLst>
      <p:ext uri="{BB962C8B-B14F-4D97-AF65-F5344CB8AC3E}">
        <p14:creationId xmlns:p14="http://schemas.microsoft.com/office/powerpoint/2010/main" val="17009951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Example analogies – pick 1 and talk through example - </a:t>
            </a:r>
          </a:p>
        </p:txBody>
      </p:sp>
      <p:sp>
        <p:nvSpPr>
          <p:cNvPr id="4" name="Slide Number Placeholder 3"/>
          <p:cNvSpPr>
            <a:spLocks noGrp="1"/>
          </p:cNvSpPr>
          <p:nvPr>
            <p:ph type="sldNum" sz="quarter" idx="10"/>
          </p:nvPr>
        </p:nvSpPr>
        <p:spPr/>
        <p:txBody>
          <a:bodyPr/>
          <a:lstStyle/>
          <a:p>
            <a:fld id="{03FFA375-8119-43A5-B6C0-D8B3D9FB8C9D}" type="slidenum">
              <a:rPr lang="en-US" smtClean="0"/>
              <a:t>42</a:t>
            </a:fld>
            <a:endParaRPr lang="en-US"/>
          </a:p>
        </p:txBody>
      </p:sp>
    </p:spTree>
    <p:extLst>
      <p:ext uri="{BB962C8B-B14F-4D97-AF65-F5344CB8AC3E}">
        <p14:creationId xmlns:p14="http://schemas.microsoft.com/office/powerpoint/2010/main" val="3893738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smtClean="0"/>
              <a:t>What did</a:t>
            </a:r>
            <a:r>
              <a:rPr lang="en-US" baseline="0" dirty="0" smtClean="0"/>
              <a:t> you learn from the cup stacking activity?  The idea is to teach some of the methods and mindsets needed in going through the innovation process. </a:t>
            </a:r>
          </a:p>
          <a:p>
            <a:pPr defTabSz="933237">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03FFA375-8119-43A5-B6C0-D8B3D9FB8C9D}" type="slidenum">
              <a:rPr lang="en-US" smtClean="0"/>
              <a:t>7</a:t>
            </a:fld>
            <a:endParaRPr lang="en-US"/>
          </a:p>
        </p:txBody>
      </p:sp>
    </p:spTree>
    <p:extLst>
      <p:ext uri="{BB962C8B-B14F-4D97-AF65-F5344CB8AC3E}">
        <p14:creationId xmlns:p14="http://schemas.microsoft.com/office/powerpoint/2010/main" val="31107905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We’re going to generate ideas around problem statement…. E.g., ..</a:t>
            </a:r>
          </a:p>
        </p:txBody>
      </p:sp>
      <p:sp>
        <p:nvSpPr>
          <p:cNvPr id="4" name="Slide Number Placeholder 3"/>
          <p:cNvSpPr>
            <a:spLocks noGrp="1"/>
          </p:cNvSpPr>
          <p:nvPr>
            <p:ph type="sldNum" sz="quarter" idx="10"/>
          </p:nvPr>
        </p:nvSpPr>
        <p:spPr/>
        <p:txBody>
          <a:bodyPr/>
          <a:lstStyle/>
          <a:p>
            <a:fld id="{03FFA375-8119-43A5-B6C0-D8B3D9FB8C9D}" type="slidenum">
              <a:rPr lang="en-US" smtClean="0"/>
              <a:t>43</a:t>
            </a:fld>
            <a:endParaRPr lang="en-US"/>
          </a:p>
        </p:txBody>
      </p:sp>
    </p:spTree>
    <p:extLst>
      <p:ext uri="{BB962C8B-B14F-4D97-AF65-F5344CB8AC3E}">
        <p14:creationId xmlns:p14="http://schemas.microsoft.com/office/powerpoint/2010/main" val="33553163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Constraints and limitations.., e.g., </a:t>
            </a:r>
          </a:p>
          <a:p>
            <a:endParaRPr lang="en-US" baseline="0" dirty="0" smtClean="0"/>
          </a:p>
          <a:p>
            <a:r>
              <a:rPr lang="en-US" baseline="0" dirty="0" smtClean="0"/>
              <a:t>Do worksheet and game here…. </a:t>
            </a:r>
          </a:p>
          <a:p>
            <a:endParaRPr lang="en-US" baseline="0" dirty="0" smtClean="0"/>
          </a:p>
        </p:txBody>
      </p:sp>
      <p:sp>
        <p:nvSpPr>
          <p:cNvPr id="4" name="Slide Number Placeholder 3"/>
          <p:cNvSpPr>
            <a:spLocks noGrp="1"/>
          </p:cNvSpPr>
          <p:nvPr>
            <p:ph type="sldNum" sz="quarter" idx="10"/>
          </p:nvPr>
        </p:nvSpPr>
        <p:spPr/>
        <p:txBody>
          <a:bodyPr/>
          <a:lstStyle/>
          <a:p>
            <a:fld id="{03FFA375-8119-43A5-B6C0-D8B3D9FB8C9D}" type="slidenum">
              <a:rPr lang="en-US" smtClean="0"/>
              <a:t>44</a:t>
            </a:fld>
            <a:endParaRPr lang="en-US"/>
          </a:p>
        </p:txBody>
      </p:sp>
    </p:spTree>
    <p:extLst>
      <p:ext uri="{BB962C8B-B14F-4D97-AF65-F5344CB8AC3E}">
        <p14:creationId xmlns:p14="http://schemas.microsoft.com/office/powerpoint/2010/main" val="29622054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03FFA375-8119-43A5-B6C0-D8B3D9FB8C9D}" type="slidenum">
              <a:rPr lang="en-US" smtClean="0"/>
              <a:t>45</a:t>
            </a:fld>
            <a:endParaRPr lang="en-US"/>
          </a:p>
        </p:txBody>
      </p:sp>
    </p:spTree>
    <p:extLst>
      <p:ext uri="{BB962C8B-B14F-4D97-AF65-F5344CB8AC3E}">
        <p14:creationId xmlns:p14="http://schemas.microsoft.com/office/powerpoint/2010/main" val="32879565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3309" indent="-233309">
              <a:buFont typeface="+mj-lt"/>
              <a:buAutoNum type="arabicPeriod"/>
            </a:pPr>
            <a:r>
              <a:rPr lang="en-US" dirty="0" smtClean="0"/>
              <a:t>What do we</a:t>
            </a:r>
            <a:r>
              <a:rPr lang="en-US" baseline="0" dirty="0" smtClean="0"/>
              <a:t> do next … testing our assumptions – value of that … </a:t>
            </a:r>
          </a:p>
          <a:p>
            <a:pPr marL="233309" indent="-233309">
              <a:buFont typeface="+mj-lt"/>
              <a:buAutoNum type="arabicPeriod"/>
            </a:pPr>
            <a:endParaRPr lang="en-US" baseline="0" dirty="0" smtClean="0"/>
          </a:p>
          <a:p>
            <a:pPr marL="0" indent="0">
              <a:buFont typeface="+mj-lt"/>
              <a:buNone/>
            </a:pPr>
            <a:r>
              <a:rPr lang="en-US" baseline="0" dirty="0" smtClean="0"/>
              <a:t>10:10</a:t>
            </a:r>
          </a:p>
          <a:p>
            <a:pPr marL="233309" indent="-233309">
              <a:buFont typeface="+mj-lt"/>
              <a:buAutoNum type="arabicPeriod"/>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3FFA375-8119-43A5-B6C0-D8B3D9FB8C9D}" type="slidenum">
              <a:rPr lang="en-US" smtClean="0"/>
              <a:t>46</a:t>
            </a:fld>
            <a:endParaRPr lang="en-US"/>
          </a:p>
        </p:txBody>
      </p:sp>
    </p:spTree>
    <p:extLst>
      <p:ext uri="{BB962C8B-B14F-4D97-AF65-F5344CB8AC3E}">
        <p14:creationId xmlns:p14="http://schemas.microsoft.com/office/powerpoint/2010/main" val="38234401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FFA375-8119-43A5-B6C0-D8B3D9FB8C9D}" type="slidenum">
              <a:rPr lang="en-US" smtClean="0"/>
              <a:t>47</a:t>
            </a:fld>
            <a:endParaRPr lang="en-US"/>
          </a:p>
        </p:txBody>
      </p:sp>
    </p:spTree>
    <p:extLst>
      <p:ext uri="{BB962C8B-B14F-4D97-AF65-F5344CB8AC3E}">
        <p14:creationId xmlns:p14="http://schemas.microsoft.com/office/powerpoint/2010/main" val="17090129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FFA375-8119-43A5-B6C0-D8B3D9FB8C9D}" type="slidenum">
              <a:rPr lang="en-US" smtClean="0"/>
              <a:t>48</a:t>
            </a:fld>
            <a:endParaRPr lang="en-US"/>
          </a:p>
        </p:txBody>
      </p:sp>
    </p:spTree>
    <p:extLst>
      <p:ext uri="{BB962C8B-B14F-4D97-AF65-F5344CB8AC3E}">
        <p14:creationId xmlns:p14="http://schemas.microsoft.com/office/powerpoint/2010/main" val="33874673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FFA375-8119-43A5-B6C0-D8B3D9FB8C9D}" type="slidenum">
              <a:rPr lang="en-US" smtClean="0"/>
              <a:t>49</a:t>
            </a:fld>
            <a:endParaRPr lang="en-US"/>
          </a:p>
        </p:txBody>
      </p:sp>
    </p:spTree>
    <p:extLst>
      <p:ext uri="{BB962C8B-B14F-4D97-AF65-F5344CB8AC3E}">
        <p14:creationId xmlns:p14="http://schemas.microsoft.com/office/powerpoint/2010/main" val="38677848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FFA375-8119-43A5-B6C0-D8B3D9FB8C9D}" type="slidenum">
              <a:rPr lang="en-US" smtClean="0"/>
              <a:t>50</a:t>
            </a:fld>
            <a:endParaRPr lang="en-US"/>
          </a:p>
        </p:txBody>
      </p:sp>
    </p:spTree>
    <p:extLst>
      <p:ext uri="{BB962C8B-B14F-4D97-AF65-F5344CB8AC3E}">
        <p14:creationId xmlns:p14="http://schemas.microsoft.com/office/powerpoint/2010/main" val="33823107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endParaRPr lang="en-US" dirty="0"/>
          </a:p>
        </p:txBody>
      </p:sp>
      <p:sp>
        <p:nvSpPr>
          <p:cNvPr id="4" name="Slide Number Placeholder 3"/>
          <p:cNvSpPr>
            <a:spLocks noGrp="1"/>
          </p:cNvSpPr>
          <p:nvPr>
            <p:ph type="sldNum" sz="quarter" idx="10"/>
          </p:nvPr>
        </p:nvSpPr>
        <p:spPr/>
        <p:txBody>
          <a:bodyPr/>
          <a:lstStyle/>
          <a:p>
            <a:fld id="{03FFA375-8119-43A5-B6C0-D8B3D9FB8C9D}" type="slidenum">
              <a:rPr lang="en-US" smtClean="0"/>
              <a:t>51</a:t>
            </a:fld>
            <a:endParaRPr lang="en-US"/>
          </a:p>
        </p:txBody>
      </p:sp>
    </p:spTree>
    <p:extLst>
      <p:ext uri="{BB962C8B-B14F-4D97-AF65-F5344CB8AC3E}">
        <p14:creationId xmlns:p14="http://schemas.microsoft.com/office/powerpoint/2010/main" val="36257668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FFA375-8119-43A5-B6C0-D8B3D9FB8C9D}" type="slidenum">
              <a:rPr lang="en-US" smtClean="0"/>
              <a:t>52</a:t>
            </a:fld>
            <a:endParaRPr lang="en-US"/>
          </a:p>
        </p:txBody>
      </p:sp>
    </p:spTree>
    <p:extLst>
      <p:ext uri="{BB962C8B-B14F-4D97-AF65-F5344CB8AC3E}">
        <p14:creationId xmlns:p14="http://schemas.microsoft.com/office/powerpoint/2010/main" val="2068543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8:45am </a:t>
            </a:r>
            <a:endParaRPr lang="en-US" dirty="0"/>
          </a:p>
        </p:txBody>
      </p:sp>
      <p:sp>
        <p:nvSpPr>
          <p:cNvPr id="4" name="Slide Number Placeholder 3"/>
          <p:cNvSpPr>
            <a:spLocks noGrp="1"/>
          </p:cNvSpPr>
          <p:nvPr>
            <p:ph type="sldNum" sz="quarter" idx="10"/>
          </p:nvPr>
        </p:nvSpPr>
        <p:spPr/>
        <p:txBody>
          <a:bodyPr/>
          <a:lstStyle/>
          <a:p>
            <a:fld id="{03FFA375-8119-43A5-B6C0-D8B3D9FB8C9D}" type="slidenum">
              <a:rPr lang="en-US" smtClean="0"/>
              <a:t>8</a:t>
            </a:fld>
            <a:endParaRPr lang="en-US"/>
          </a:p>
        </p:txBody>
      </p:sp>
    </p:spTree>
    <p:extLst>
      <p:ext uri="{BB962C8B-B14F-4D97-AF65-F5344CB8AC3E}">
        <p14:creationId xmlns:p14="http://schemas.microsoft.com/office/powerpoint/2010/main" val="10878908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FFA375-8119-43A5-B6C0-D8B3D9FB8C9D}" type="slidenum">
              <a:rPr lang="en-US" smtClean="0"/>
              <a:t>53</a:t>
            </a:fld>
            <a:endParaRPr lang="en-US"/>
          </a:p>
        </p:txBody>
      </p:sp>
    </p:spTree>
    <p:extLst>
      <p:ext uri="{BB962C8B-B14F-4D97-AF65-F5344CB8AC3E}">
        <p14:creationId xmlns:p14="http://schemas.microsoft.com/office/powerpoint/2010/main" val="26093799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endParaRPr lang="en-US" dirty="0"/>
          </a:p>
        </p:txBody>
      </p:sp>
      <p:sp>
        <p:nvSpPr>
          <p:cNvPr id="4" name="Slide Number Placeholder 3"/>
          <p:cNvSpPr>
            <a:spLocks noGrp="1"/>
          </p:cNvSpPr>
          <p:nvPr>
            <p:ph type="sldNum" sz="quarter" idx="10"/>
          </p:nvPr>
        </p:nvSpPr>
        <p:spPr/>
        <p:txBody>
          <a:bodyPr/>
          <a:lstStyle/>
          <a:p>
            <a:fld id="{03FFA375-8119-43A5-B6C0-D8B3D9FB8C9D}" type="slidenum">
              <a:rPr lang="en-US" smtClean="0"/>
              <a:t>54</a:t>
            </a:fld>
            <a:endParaRPr lang="en-US"/>
          </a:p>
        </p:txBody>
      </p:sp>
    </p:spTree>
    <p:extLst>
      <p:ext uri="{BB962C8B-B14F-4D97-AF65-F5344CB8AC3E}">
        <p14:creationId xmlns:p14="http://schemas.microsoft.com/office/powerpoint/2010/main" val="9890073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FFA375-8119-43A5-B6C0-D8B3D9FB8C9D}" type="slidenum">
              <a:rPr lang="en-US" smtClean="0"/>
              <a:t>55</a:t>
            </a:fld>
            <a:endParaRPr lang="en-US"/>
          </a:p>
        </p:txBody>
      </p:sp>
    </p:spTree>
    <p:extLst>
      <p:ext uri="{BB962C8B-B14F-4D97-AF65-F5344CB8AC3E}">
        <p14:creationId xmlns:p14="http://schemas.microsoft.com/office/powerpoint/2010/main" val="8178072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FFA375-8119-43A5-B6C0-D8B3D9FB8C9D}" type="slidenum">
              <a:rPr lang="en-US" smtClean="0"/>
              <a:t>56</a:t>
            </a:fld>
            <a:endParaRPr lang="en-US"/>
          </a:p>
        </p:txBody>
      </p:sp>
    </p:spTree>
    <p:extLst>
      <p:ext uri="{BB962C8B-B14F-4D97-AF65-F5344CB8AC3E}">
        <p14:creationId xmlns:p14="http://schemas.microsoft.com/office/powerpoint/2010/main" val="1068758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FFA375-8119-43A5-B6C0-D8B3D9FB8C9D}" type="slidenum">
              <a:rPr lang="en-US" smtClean="0"/>
              <a:t>57</a:t>
            </a:fld>
            <a:endParaRPr lang="en-US"/>
          </a:p>
        </p:txBody>
      </p:sp>
    </p:spTree>
    <p:extLst>
      <p:ext uri="{BB962C8B-B14F-4D97-AF65-F5344CB8AC3E}">
        <p14:creationId xmlns:p14="http://schemas.microsoft.com/office/powerpoint/2010/main" val="1136833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smtClean="0"/>
              <a:t>10:45am</a:t>
            </a:r>
            <a:endParaRPr lang="en-US" dirty="0"/>
          </a:p>
        </p:txBody>
      </p:sp>
      <p:sp>
        <p:nvSpPr>
          <p:cNvPr id="4" name="Slide Number Placeholder 3"/>
          <p:cNvSpPr>
            <a:spLocks noGrp="1"/>
          </p:cNvSpPr>
          <p:nvPr>
            <p:ph type="sldNum" sz="quarter" idx="10"/>
          </p:nvPr>
        </p:nvSpPr>
        <p:spPr/>
        <p:txBody>
          <a:bodyPr/>
          <a:lstStyle/>
          <a:p>
            <a:fld id="{03FFA375-8119-43A5-B6C0-D8B3D9FB8C9D}" type="slidenum">
              <a:rPr lang="en-US" smtClean="0"/>
              <a:t>58</a:t>
            </a:fld>
            <a:endParaRPr lang="en-US"/>
          </a:p>
        </p:txBody>
      </p:sp>
    </p:spTree>
    <p:extLst>
      <p:ext uri="{BB962C8B-B14F-4D97-AF65-F5344CB8AC3E}">
        <p14:creationId xmlns:p14="http://schemas.microsoft.com/office/powerpoint/2010/main" val="20601110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FFA375-8119-43A5-B6C0-D8B3D9FB8C9D}" type="slidenum">
              <a:rPr lang="en-US" smtClean="0"/>
              <a:t>59</a:t>
            </a:fld>
            <a:endParaRPr lang="en-US"/>
          </a:p>
        </p:txBody>
      </p:sp>
    </p:spTree>
    <p:extLst>
      <p:ext uri="{BB962C8B-B14F-4D97-AF65-F5344CB8AC3E}">
        <p14:creationId xmlns:p14="http://schemas.microsoft.com/office/powerpoint/2010/main" val="5626834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endParaRPr lang="en-US" dirty="0"/>
          </a:p>
        </p:txBody>
      </p:sp>
      <p:sp>
        <p:nvSpPr>
          <p:cNvPr id="4" name="Slide Number Placeholder 3"/>
          <p:cNvSpPr>
            <a:spLocks noGrp="1"/>
          </p:cNvSpPr>
          <p:nvPr>
            <p:ph type="sldNum" sz="quarter" idx="10"/>
          </p:nvPr>
        </p:nvSpPr>
        <p:spPr/>
        <p:txBody>
          <a:bodyPr/>
          <a:lstStyle/>
          <a:p>
            <a:fld id="{03FFA375-8119-43A5-B6C0-D8B3D9FB8C9D}" type="slidenum">
              <a:rPr lang="en-US" smtClean="0"/>
              <a:t>60</a:t>
            </a:fld>
            <a:endParaRPr lang="en-US"/>
          </a:p>
        </p:txBody>
      </p:sp>
    </p:spTree>
    <p:extLst>
      <p:ext uri="{BB962C8B-B14F-4D97-AF65-F5344CB8AC3E}">
        <p14:creationId xmlns:p14="http://schemas.microsoft.com/office/powerpoint/2010/main" val="1294601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 framework and not a step-by-step process. Similar to how we structured the program within three design cycles and similar to the cup stacking game of doing it three times, we expect there will be starts and stops. But the goal is to be able to move as quickly as possible and open ourselves up to reframing the problem, generating ideas and testing those ideas.  </a:t>
            </a:r>
          </a:p>
          <a:p>
            <a:endParaRPr lang="en-US" baseline="0" dirty="0" smtClean="0"/>
          </a:p>
        </p:txBody>
      </p:sp>
      <p:sp>
        <p:nvSpPr>
          <p:cNvPr id="4" name="Slide Number Placeholder 3"/>
          <p:cNvSpPr>
            <a:spLocks noGrp="1"/>
          </p:cNvSpPr>
          <p:nvPr>
            <p:ph type="sldNum" sz="quarter" idx="10"/>
          </p:nvPr>
        </p:nvSpPr>
        <p:spPr/>
        <p:txBody>
          <a:bodyPr/>
          <a:lstStyle/>
          <a:p>
            <a:fld id="{03FFA375-8119-43A5-B6C0-D8B3D9FB8C9D}" type="slidenum">
              <a:rPr lang="en-US" smtClean="0"/>
              <a:t>9</a:t>
            </a:fld>
            <a:endParaRPr lang="en-US"/>
          </a:p>
        </p:txBody>
      </p:sp>
    </p:spTree>
    <p:extLst>
      <p:ext uri="{BB962C8B-B14F-4D97-AF65-F5344CB8AC3E}">
        <p14:creationId xmlns:p14="http://schemas.microsoft.com/office/powerpoint/2010/main" val="3750546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There are a series of methods we will utilize to help us start small, think big, move quickly, fail fast and ensure what we come up with is moving our needle and solving the problem for the biggest impact. We will walk you through a few of those methods in today’s </a:t>
            </a:r>
            <a:r>
              <a:rPr lang="en-US" baseline="0" dirty="0" err="1" smtClean="0"/>
              <a:t>bootcamp</a:t>
            </a:r>
            <a:r>
              <a:rPr lang="en-US" baseline="0" dirty="0" smtClean="0"/>
              <a:t>. Matt is going to start with some methods for helping us better understand our problem drivers and the needle we are trying to move. </a:t>
            </a:r>
            <a:endParaRPr lang="en-US" dirty="0"/>
          </a:p>
        </p:txBody>
      </p:sp>
      <p:sp>
        <p:nvSpPr>
          <p:cNvPr id="4" name="Slide Number Placeholder 3"/>
          <p:cNvSpPr>
            <a:spLocks noGrp="1"/>
          </p:cNvSpPr>
          <p:nvPr>
            <p:ph type="sldNum" sz="quarter" idx="10"/>
          </p:nvPr>
        </p:nvSpPr>
        <p:spPr/>
        <p:txBody>
          <a:bodyPr/>
          <a:lstStyle/>
          <a:p>
            <a:fld id="{03FFA375-8119-43A5-B6C0-D8B3D9FB8C9D}" type="slidenum">
              <a:rPr lang="en-US" smtClean="0"/>
              <a:t>10</a:t>
            </a:fld>
            <a:endParaRPr lang="en-US"/>
          </a:p>
        </p:txBody>
      </p:sp>
    </p:spTree>
    <p:extLst>
      <p:ext uri="{BB962C8B-B14F-4D97-AF65-F5344CB8AC3E}">
        <p14:creationId xmlns:p14="http://schemas.microsoft.com/office/powerpoint/2010/main" val="3933805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US" dirty="0" smtClean="0"/>
              <a:t>A key aspect of moving forward in a design project is clearly defining the needle you want to move. One way to think about this is, in a world where you wave a magic wand and your innovation works perfectly, what meaningful and measurable impact is made and for whom?</a:t>
            </a:r>
          </a:p>
          <a:p>
            <a:pPr>
              <a:buClr>
                <a:schemeClr val="dk1"/>
              </a:buClr>
              <a:buSzPts val="1200"/>
            </a:pPr>
            <a:endParaRPr lang="en-US" dirty="0" smtClean="0"/>
          </a:p>
          <a:p>
            <a:pPr>
              <a:buClr>
                <a:schemeClr val="dk1"/>
              </a:buClr>
              <a:buSzPts val="1200"/>
            </a:pPr>
            <a:r>
              <a:rPr lang="en-US" dirty="0" smtClean="0"/>
              <a:t>Having the correct target in mind is critical, because the solution you design will be completely different based on what you’re trying to accomplish. I’ll share a quick story to exemplify this. Then we can discuss a few methods we use at the center to help teams figure out what the needle to move should be.</a:t>
            </a:r>
          </a:p>
          <a:p>
            <a:endParaRPr lang="en-US" dirty="0"/>
          </a:p>
        </p:txBody>
      </p:sp>
      <p:sp>
        <p:nvSpPr>
          <p:cNvPr id="4" name="Slide Number Placeholder 3"/>
          <p:cNvSpPr>
            <a:spLocks noGrp="1"/>
          </p:cNvSpPr>
          <p:nvPr>
            <p:ph type="sldNum" sz="quarter" idx="10"/>
          </p:nvPr>
        </p:nvSpPr>
        <p:spPr/>
        <p:txBody>
          <a:bodyPr/>
          <a:lstStyle/>
          <a:p>
            <a:fld id="{03FFA375-8119-43A5-B6C0-D8B3D9FB8C9D}" type="slidenum">
              <a:rPr lang="en-US" smtClean="0"/>
              <a:t>11</a:t>
            </a:fld>
            <a:endParaRPr lang="en-US"/>
          </a:p>
        </p:txBody>
      </p:sp>
    </p:spTree>
    <p:extLst>
      <p:ext uri="{BB962C8B-B14F-4D97-AF65-F5344CB8AC3E}">
        <p14:creationId xmlns:p14="http://schemas.microsoft.com/office/powerpoint/2010/main" val="1471019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US" dirty="0" smtClean="0"/>
              <a:t>At the center, we have two approaches that help us get to the right metric. The first is about working upwards towards big, impactful metric we hope to move. It’s pretty simple – we ask people who say they want to fix something the question “what’s good about that?” I’ll share a story that exemplify this.</a:t>
            </a:r>
          </a:p>
          <a:p>
            <a:pPr>
              <a:buClr>
                <a:schemeClr val="dk1"/>
              </a:buClr>
              <a:buSzPts val="1200"/>
            </a:pPr>
            <a:endParaRPr lang="en-US" dirty="0" smtClean="0"/>
          </a:p>
          <a:p>
            <a:pPr>
              <a:buClr>
                <a:schemeClr val="dk1"/>
              </a:buClr>
              <a:buSzPts val="1200"/>
            </a:pPr>
            <a:r>
              <a:rPr lang="en-US" dirty="0" smtClean="0"/>
              <a:t>In the 80’s, Hertz had pretty much invented the worst line wait of all time. Now, if we had taken a typical approach, meaning sticking with what’s observable (which was the line wait time), done Journey Mapping, or used CI techniques, we may have come to the conclusion that the problem was the slow line and that making it go faster in some way was the solution.</a:t>
            </a:r>
          </a:p>
          <a:p>
            <a:pPr>
              <a:buClr>
                <a:schemeClr val="dk1"/>
              </a:buClr>
              <a:buSzPts val="1200"/>
            </a:pPr>
            <a:endParaRPr lang="en-US" dirty="0" smtClean="0"/>
          </a:p>
          <a:p>
            <a:pPr>
              <a:buClr>
                <a:schemeClr val="dk1"/>
              </a:buClr>
              <a:buSzPts val="1200"/>
            </a:pPr>
            <a:r>
              <a:rPr lang="en-US" dirty="0" smtClean="0"/>
              <a:t>We could use a CI type approach to uncover inefficiencies like “redundant paper work” or “poor staffing allocation” etc.</a:t>
            </a:r>
          </a:p>
          <a:p>
            <a:pPr>
              <a:buClr>
                <a:schemeClr val="dk1"/>
              </a:buClr>
              <a:buSzPts val="1200"/>
            </a:pPr>
            <a:endParaRPr lang="en-US" dirty="0" smtClean="0"/>
          </a:p>
          <a:p>
            <a:pPr>
              <a:buClr>
                <a:schemeClr val="dk1"/>
              </a:buClr>
              <a:buSzPts val="1200"/>
            </a:pPr>
            <a:r>
              <a:rPr lang="en-US" dirty="0" smtClean="0"/>
              <a:t>The issue is that all of this assumes that a line is needed in the first place. But is it? In this case, Hertz used the approach of asking “what’s good about that?</a:t>
            </a:r>
          </a:p>
          <a:p>
            <a:pPr>
              <a:buClr>
                <a:schemeClr val="dk1"/>
              </a:buClr>
              <a:buSzPts val="1200"/>
            </a:pPr>
            <a:r>
              <a:rPr lang="en-US" dirty="0" smtClean="0"/>
              <a:t>In this example, people wanted a faster line. </a:t>
            </a:r>
          </a:p>
          <a:p>
            <a:pPr>
              <a:buClr>
                <a:schemeClr val="dk1"/>
              </a:buClr>
              <a:buSzPts val="1200"/>
            </a:pPr>
            <a:endParaRPr lang="en-US" dirty="0" smtClean="0"/>
          </a:p>
          <a:p>
            <a:pPr>
              <a:buClr>
                <a:schemeClr val="dk1"/>
              </a:buClr>
              <a:buSzPts val="1200"/>
            </a:pPr>
            <a:r>
              <a:rPr lang="en-US" dirty="0" smtClean="0"/>
              <a:t>Well, so what’ good about a faster line?</a:t>
            </a:r>
          </a:p>
          <a:p>
            <a:pPr>
              <a:buClr>
                <a:schemeClr val="dk1"/>
              </a:buClr>
              <a:buSzPts val="1200"/>
            </a:pPr>
            <a:r>
              <a:rPr lang="en-US" dirty="0" smtClean="0"/>
              <a:t>Well then people could get in their cars faster? What’s</a:t>
            </a:r>
            <a:r>
              <a:rPr lang="en-US" baseline="0" dirty="0" smtClean="0"/>
              <a:t> good about getting to the cars faster? </a:t>
            </a:r>
            <a:endParaRPr lang="en-US" dirty="0" smtClean="0"/>
          </a:p>
          <a:p>
            <a:pPr>
              <a:buClr>
                <a:schemeClr val="dk1"/>
              </a:buClr>
              <a:buSzPts val="1200"/>
            </a:pPr>
            <a:r>
              <a:rPr lang="en-US" dirty="0" smtClean="0"/>
              <a:t>Well people could get to where they want to be faster?</a:t>
            </a:r>
          </a:p>
          <a:p>
            <a:pPr>
              <a:buClr>
                <a:schemeClr val="dk1"/>
              </a:buClr>
              <a:buSzPts val="1200"/>
            </a:pPr>
            <a:endParaRPr lang="en-US" dirty="0" smtClean="0"/>
          </a:p>
          <a:p>
            <a:pPr>
              <a:buClr>
                <a:schemeClr val="dk1"/>
              </a:buClr>
              <a:buSzPts val="1200"/>
            </a:pPr>
            <a:r>
              <a:rPr lang="en-US" dirty="0" smtClean="0"/>
              <a:t>Aha! So the real metric isn’t line speed, it’s getting people from the plane to where they want to be as quickly as possible. In this instance, there are lots of ways to do that which don’t involve a line at all.</a:t>
            </a:r>
          </a:p>
          <a:p>
            <a:endParaRPr lang="en-US" dirty="0"/>
          </a:p>
        </p:txBody>
      </p:sp>
      <p:sp>
        <p:nvSpPr>
          <p:cNvPr id="4" name="Slide Number Placeholder 3"/>
          <p:cNvSpPr>
            <a:spLocks noGrp="1"/>
          </p:cNvSpPr>
          <p:nvPr>
            <p:ph type="sldNum" sz="quarter" idx="10"/>
          </p:nvPr>
        </p:nvSpPr>
        <p:spPr/>
        <p:txBody>
          <a:bodyPr/>
          <a:lstStyle/>
          <a:p>
            <a:fld id="{03FFA375-8119-43A5-B6C0-D8B3D9FB8C9D}" type="slidenum">
              <a:rPr lang="en-US" smtClean="0"/>
              <a:t>12</a:t>
            </a:fld>
            <a:endParaRPr lang="en-US"/>
          </a:p>
        </p:txBody>
      </p:sp>
    </p:spTree>
    <p:extLst>
      <p:ext uri="{BB962C8B-B14F-4D97-AF65-F5344CB8AC3E}">
        <p14:creationId xmlns:p14="http://schemas.microsoft.com/office/powerpoint/2010/main" val="2682138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838200" y="1825625"/>
            <a:ext cx="10515600" cy="39655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Slide Number Placeholder 6"/>
          <p:cNvSpPr>
            <a:spLocks noGrp="1"/>
          </p:cNvSpPr>
          <p:nvPr>
            <p:ph type="sldNum" sz="quarter" idx="12"/>
          </p:nvPr>
        </p:nvSpPr>
        <p:spPr>
          <a:xfrm>
            <a:off x="9333472" y="5559424"/>
            <a:ext cx="2743200" cy="365125"/>
          </a:xfrm>
          <a:prstGeom prst="rect">
            <a:avLst/>
          </a:prstGeom>
        </p:spPr>
        <p:txBody>
          <a:bodyPr/>
          <a:lstStyle>
            <a:lvl1pPr algn="r">
              <a:defRPr/>
            </a:lvl1pPr>
          </a:lstStyle>
          <a:p>
            <a:fld id="{ECDC159D-585B-4069-8218-F5DF9A2F8CAF}" type="slidenum">
              <a:rPr lang="en-US" smtClean="0"/>
              <a:pPr/>
              <a:t>‹#›</a:t>
            </a:fld>
            <a:endParaRPr lang="en-US"/>
          </a:p>
        </p:txBody>
      </p:sp>
    </p:spTree>
    <p:extLst>
      <p:ext uri="{BB962C8B-B14F-4D97-AF65-F5344CB8AC3E}">
        <p14:creationId xmlns:p14="http://schemas.microsoft.com/office/powerpoint/2010/main" val="244124662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047354"/>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392707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16" name="Slide Number Placeholder 6"/>
          <p:cNvSpPr>
            <a:spLocks noGrp="1"/>
          </p:cNvSpPr>
          <p:nvPr>
            <p:ph type="sldNum" sz="quarter" idx="12"/>
          </p:nvPr>
        </p:nvSpPr>
        <p:spPr>
          <a:xfrm>
            <a:off x="9333472" y="5559424"/>
            <a:ext cx="2743200" cy="365125"/>
          </a:xfrm>
          <a:prstGeom prst="rect">
            <a:avLst/>
          </a:prstGeom>
        </p:spPr>
        <p:txBody>
          <a:bodyPr/>
          <a:lstStyle>
            <a:lvl1pPr algn="r">
              <a:defRPr/>
            </a:lvl1pPr>
          </a:lstStyle>
          <a:p>
            <a:fld id="{ECDC159D-585B-4069-8218-F5DF9A2F8CAF}" type="slidenum">
              <a:rPr lang="en-US" smtClean="0"/>
              <a:pPr/>
              <a:t>‹#›</a:t>
            </a:fld>
            <a:endParaRPr lang="en-US"/>
          </a:p>
        </p:txBody>
      </p:sp>
    </p:spTree>
    <p:extLst>
      <p:ext uri="{BB962C8B-B14F-4D97-AF65-F5344CB8AC3E}">
        <p14:creationId xmlns:p14="http://schemas.microsoft.com/office/powerpoint/2010/main" val="418184610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89949"/>
            <a:ext cx="10515600" cy="132556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50449"/>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650449"/>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a:xfrm>
            <a:off x="9333472" y="5608578"/>
            <a:ext cx="2743200" cy="365125"/>
          </a:xfrm>
          <a:prstGeom prst="rect">
            <a:avLst/>
          </a:prstGeom>
        </p:spPr>
        <p:txBody>
          <a:bodyPr/>
          <a:lstStyle>
            <a:lvl1pPr algn="r">
              <a:defRPr/>
            </a:lvl1pPr>
          </a:lstStyle>
          <a:p>
            <a:fld id="{ECDC159D-585B-4069-8218-F5DF9A2F8CAF}" type="slidenum">
              <a:rPr lang="en-US" smtClean="0"/>
              <a:pPr/>
              <a:t>‹#›</a:t>
            </a:fld>
            <a:endParaRPr lang="en-US"/>
          </a:p>
        </p:txBody>
      </p:sp>
    </p:spTree>
    <p:extLst>
      <p:ext uri="{BB962C8B-B14F-4D97-AF65-F5344CB8AC3E}">
        <p14:creationId xmlns:p14="http://schemas.microsoft.com/office/powerpoint/2010/main" val="100617020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Slide Number Placeholder 6"/>
          <p:cNvSpPr>
            <a:spLocks noGrp="1"/>
          </p:cNvSpPr>
          <p:nvPr>
            <p:ph type="sldNum" sz="quarter" idx="12"/>
          </p:nvPr>
        </p:nvSpPr>
        <p:spPr>
          <a:xfrm>
            <a:off x="9333472" y="5608578"/>
            <a:ext cx="2743200" cy="365125"/>
          </a:xfrm>
          <a:prstGeom prst="rect">
            <a:avLst/>
          </a:prstGeom>
        </p:spPr>
        <p:txBody>
          <a:bodyPr/>
          <a:lstStyle>
            <a:lvl1pPr algn="r">
              <a:defRPr/>
            </a:lvl1pPr>
          </a:lstStyle>
          <a:p>
            <a:fld id="{ECDC159D-585B-4069-8218-F5DF9A2F8CAF}" type="slidenum">
              <a:rPr lang="en-US" smtClean="0"/>
              <a:pPr/>
              <a:t>‹#›</a:t>
            </a:fld>
            <a:endParaRPr lang="en-US"/>
          </a:p>
        </p:txBody>
      </p:sp>
    </p:spTree>
    <p:extLst>
      <p:ext uri="{BB962C8B-B14F-4D97-AF65-F5344CB8AC3E}">
        <p14:creationId xmlns:p14="http://schemas.microsoft.com/office/powerpoint/2010/main" val="285965090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a:xfrm>
            <a:off x="9333472" y="5608578"/>
            <a:ext cx="2743200" cy="365125"/>
          </a:xfrm>
          <a:prstGeom prst="rect">
            <a:avLst/>
          </a:prstGeom>
        </p:spPr>
        <p:txBody>
          <a:bodyPr/>
          <a:lstStyle>
            <a:lvl1pPr algn="r">
              <a:defRPr/>
            </a:lvl1pPr>
          </a:lstStyle>
          <a:p>
            <a:fld id="{ECDC159D-585B-4069-8218-F5DF9A2F8CAF}" type="slidenum">
              <a:rPr lang="en-US" smtClean="0"/>
              <a:pPr/>
              <a:t>‹#›</a:t>
            </a:fld>
            <a:endParaRPr lang="en-US"/>
          </a:p>
        </p:txBody>
      </p:sp>
    </p:spTree>
    <p:extLst>
      <p:ext uri="{BB962C8B-B14F-4D97-AF65-F5344CB8AC3E}">
        <p14:creationId xmlns:p14="http://schemas.microsoft.com/office/powerpoint/2010/main" val="111601104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57053-2401-8C4A-A86C-CC6C0A26DE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83496B-0459-7347-8086-F67722C356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10F0E9-3AB9-E247-9EE9-C17CD36594B1}"/>
              </a:ext>
            </a:extLst>
          </p:cNvPr>
          <p:cNvSpPr>
            <a:spLocks noGrp="1"/>
          </p:cNvSpPr>
          <p:nvPr>
            <p:ph type="dt" sz="half" idx="10"/>
          </p:nvPr>
        </p:nvSpPr>
        <p:spPr/>
        <p:txBody>
          <a:bodyPr/>
          <a:lstStyle/>
          <a:p>
            <a:fld id="{84FC4D83-67D7-DD49-B0AA-97CFA40F2D20}" type="datetimeFigureOut">
              <a:rPr lang="en-US" smtClean="0"/>
              <a:t>10/29/2019</a:t>
            </a:fld>
            <a:endParaRPr lang="en-US" dirty="0"/>
          </a:p>
        </p:txBody>
      </p:sp>
      <p:sp>
        <p:nvSpPr>
          <p:cNvPr id="5" name="Footer Placeholder 4">
            <a:extLst>
              <a:ext uri="{FF2B5EF4-FFF2-40B4-BE49-F238E27FC236}">
                <a16:creationId xmlns:a16="http://schemas.microsoft.com/office/drawing/2014/main" id="{1926C64E-AA1C-BC42-AF96-BC6E4F64D5E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2728FE-8C8B-A249-AFCF-7F9FABBA16CA}"/>
              </a:ext>
            </a:extLst>
          </p:cNvPr>
          <p:cNvSpPr>
            <a:spLocks noGrp="1"/>
          </p:cNvSpPr>
          <p:nvPr>
            <p:ph type="sldNum" sz="quarter" idx="12"/>
          </p:nvPr>
        </p:nvSpPr>
        <p:spPr/>
        <p:txBody>
          <a:bodyPr/>
          <a:lstStyle/>
          <a:p>
            <a:fld id="{82D41028-78E6-1C41-B2E1-D350E4AA807A}" type="slidenum">
              <a:rPr lang="en-US" smtClean="0"/>
              <a:t>‹#›</a:t>
            </a:fld>
            <a:endParaRPr lang="en-US" dirty="0"/>
          </a:p>
        </p:txBody>
      </p:sp>
    </p:spTree>
    <p:extLst>
      <p:ext uri="{BB962C8B-B14F-4D97-AF65-F5344CB8AC3E}">
        <p14:creationId xmlns:p14="http://schemas.microsoft.com/office/powerpoint/2010/main" val="195097924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Title 1"/>
          <p:cNvSpPr txBox="1">
            <a:spLocks/>
          </p:cNvSpPr>
          <p:nvPr userDrawn="1"/>
        </p:nvSpPr>
        <p:spPr>
          <a:xfrm>
            <a:off x="1" y="6001789"/>
            <a:ext cx="12192000" cy="882959"/>
          </a:xfrm>
          <a:prstGeom prst="rect">
            <a:avLst/>
          </a:prstGeom>
          <a:solidFill>
            <a:srgbClr val="00206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dirty="0">
              <a:solidFill>
                <a:schemeClr val="bg1"/>
              </a:solidFill>
            </a:endParaRPr>
          </a:p>
        </p:txBody>
      </p:sp>
      <p:sp>
        <p:nvSpPr>
          <p:cNvPr id="11" name="TextBox 10"/>
          <p:cNvSpPr txBox="1"/>
          <p:nvPr userDrawn="1"/>
        </p:nvSpPr>
        <p:spPr>
          <a:xfrm>
            <a:off x="3795921" y="6212436"/>
            <a:ext cx="4600158" cy="461665"/>
          </a:xfrm>
          <a:prstGeom prst="rect">
            <a:avLst/>
          </a:prstGeom>
          <a:noFill/>
        </p:spPr>
        <p:txBody>
          <a:bodyPr wrap="square" rtlCol="0">
            <a:spAutoFit/>
          </a:bodyPr>
          <a:lstStyle/>
          <a:p>
            <a:pPr algn="ctr"/>
            <a:r>
              <a:rPr lang="en-US" sz="2400" b="1" dirty="0" smtClean="0">
                <a:solidFill>
                  <a:schemeClr val="bg1"/>
                </a:solidFill>
                <a:latin typeface="Candara" panose="020E0502030303020204" pitchFamily="34" charset="0"/>
              </a:rPr>
              <a:t>Center for</a:t>
            </a:r>
            <a:r>
              <a:rPr lang="en-US" sz="2400" b="1" baseline="0" dirty="0" smtClean="0">
                <a:solidFill>
                  <a:schemeClr val="bg1"/>
                </a:solidFill>
                <a:latin typeface="Candara" panose="020E0502030303020204" pitchFamily="34" charset="0"/>
              </a:rPr>
              <a:t> </a:t>
            </a:r>
            <a:r>
              <a:rPr lang="en-US" sz="2400" b="1" dirty="0" smtClean="0">
                <a:solidFill>
                  <a:schemeClr val="bg1"/>
                </a:solidFill>
                <a:latin typeface="Candara" panose="020E0502030303020204" pitchFamily="34" charset="0"/>
              </a:rPr>
              <a:t>Health Care</a:t>
            </a:r>
            <a:r>
              <a:rPr lang="en-US" sz="2400" b="1" baseline="0" dirty="0" smtClean="0">
                <a:solidFill>
                  <a:schemeClr val="bg1"/>
                </a:solidFill>
                <a:latin typeface="Candara" panose="020E0502030303020204" pitchFamily="34" charset="0"/>
              </a:rPr>
              <a:t> </a:t>
            </a:r>
            <a:r>
              <a:rPr lang="en-US" sz="2400" b="1" dirty="0" smtClean="0">
                <a:solidFill>
                  <a:schemeClr val="bg1"/>
                </a:solidFill>
                <a:latin typeface="Candara" panose="020E0502030303020204" pitchFamily="34" charset="0"/>
              </a:rPr>
              <a:t>Innovation</a:t>
            </a:r>
          </a:p>
        </p:txBody>
      </p:sp>
      <p:pic>
        <p:nvPicPr>
          <p:cNvPr id="12" name="Picture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77746" y="6246192"/>
            <a:ext cx="1839378" cy="394152"/>
          </a:xfrm>
          <a:prstGeom prst="rect">
            <a:avLst/>
          </a:prstGeom>
        </p:spPr>
      </p:pic>
      <p:sp>
        <p:nvSpPr>
          <p:cNvPr id="13" name="TextBox 12"/>
          <p:cNvSpPr txBox="1"/>
          <p:nvPr userDrawn="1"/>
        </p:nvSpPr>
        <p:spPr>
          <a:xfrm>
            <a:off x="8718330" y="6304769"/>
            <a:ext cx="3358342" cy="276999"/>
          </a:xfrm>
          <a:prstGeom prst="rect">
            <a:avLst/>
          </a:prstGeom>
          <a:noFill/>
        </p:spPr>
        <p:txBody>
          <a:bodyPr wrap="square" rtlCol="0">
            <a:spAutoFit/>
          </a:bodyPr>
          <a:lstStyle/>
          <a:p>
            <a:pPr algn="r"/>
            <a:r>
              <a:rPr lang="en-US" sz="1200" dirty="0" smtClean="0">
                <a:solidFill>
                  <a:schemeClr val="bg1"/>
                </a:solidFill>
              </a:rPr>
              <a:t>innovation.lancastergeneralhealth.org</a:t>
            </a:r>
            <a:endParaRPr lang="en-US" sz="1200" dirty="0">
              <a:solidFill>
                <a:schemeClr val="bg1"/>
              </a:solidFill>
            </a:endParaRPr>
          </a:p>
        </p:txBody>
      </p:sp>
    </p:spTree>
    <p:extLst>
      <p:ext uri="{BB962C8B-B14F-4D97-AF65-F5344CB8AC3E}">
        <p14:creationId xmlns:p14="http://schemas.microsoft.com/office/powerpoint/2010/main" val="493497976"/>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4" r:id="rId4"/>
    <p:sldLayoutId id="2147483655" r:id="rId5"/>
    <p:sldLayoutId id="2147483656" r:id="rId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hyperlink" Target="https://innovation.lghealth.org/iap/team-portal" TargetMode="External"/><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59247" y="857011"/>
            <a:ext cx="13011640" cy="4452000"/>
          </a:xfrm>
          <a:prstGeom prst="rect">
            <a:avLst/>
          </a:prstGeom>
        </p:spPr>
      </p:pic>
    </p:spTree>
    <p:extLst>
      <p:ext uri="{BB962C8B-B14F-4D97-AF65-F5344CB8AC3E}">
        <p14:creationId xmlns:p14="http://schemas.microsoft.com/office/powerpoint/2010/main" val="14455349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318430" y="0"/>
            <a:ext cx="31315" cy="6010071"/>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10" name="Content Placeholder 2"/>
          <p:cNvSpPr txBox="1">
            <a:spLocks/>
          </p:cNvSpPr>
          <p:nvPr/>
        </p:nvSpPr>
        <p:spPr>
          <a:xfrm>
            <a:off x="0" y="2443096"/>
            <a:ext cx="12192000" cy="6152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en-US" sz="3200" b="1" i="1" dirty="0" smtClean="0">
                <a:solidFill>
                  <a:srgbClr val="002060"/>
                </a:solidFill>
                <a:latin typeface="Arial" panose="020B0604020202020204" pitchFamily="34" charset="0"/>
                <a:cs typeface="Arial" panose="020B0604020202020204" pitchFamily="34" charset="0"/>
              </a:rPr>
              <a:t>Needle + Problem Driver</a:t>
            </a:r>
            <a:endParaRPr lang="en-US" b="1" i="1" dirty="0" smtClean="0">
              <a:solidFill>
                <a:srgbClr val="002060"/>
              </a:solidFill>
              <a:latin typeface="Arial" panose="020B0604020202020204" pitchFamily="34" charset="0"/>
              <a:cs typeface="Arial" panose="020B0604020202020204" pitchFamily="34" charset="0"/>
            </a:endParaRPr>
          </a:p>
        </p:txBody>
      </p:sp>
      <p:cxnSp>
        <p:nvCxnSpPr>
          <p:cNvPr id="13" name="Straight Connector 12"/>
          <p:cNvCxnSpPr/>
          <p:nvPr/>
        </p:nvCxnSpPr>
        <p:spPr>
          <a:xfrm>
            <a:off x="1458090" y="2133344"/>
            <a:ext cx="9440562" cy="0"/>
          </a:xfrm>
          <a:prstGeom prst="line">
            <a:avLst/>
          </a:prstGeom>
          <a:ln w="6350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0" y="3735445"/>
            <a:ext cx="12192000" cy="6152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en-US" sz="3200" b="1" i="1" dirty="0" smtClean="0">
                <a:solidFill>
                  <a:schemeClr val="accent1">
                    <a:lumMod val="60000"/>
                    <a:lumOff val="40000"/>
                  </a:schemeClr>
                </a:solidFill>
                <a:latin typeface="Arial" panose="020B0604020202020204" pitchFamily="34" charset="0"/>
                <a:cs typeface="Arial" panose="020B0604020202020204" pitchFamily="34" charset="0"/>
              </a:rPr>
              <a:t>Solution + Assumption</a:t>
            </a:r>
            <a:endParaRPr lang="en-US" b="1" i="1" dirty="0" smtClean="0">
              <a:solidFill>
                <a:schemeClr val="accent1">
                  <a:lumMod val="60000"/>
                  <a:lumOff val="40000"/>
                </a:schemeClr>
              </a:solidFill>
              <a:latin typeface="Arial" panose="020B0604020202020204" pitchFamily="34" charset="0"/>
              <a:cs typeface="Arial" panose="020B0604020202020204" pitchFamily="34" charset="0"/>
            </a:endParaRPr>
          </a:p>
        </p:txBody>
      </p:sp>
      <p:cxnSp>
        <p:nvCxnSpPr>
          <p:cNvPr id="16" name="Straight Connector 15"/>
          <p:cNvCxnSpPr/>
          <p:nvPr/>
        </p:nvCxnSpPr>
        <p:spPr>
          <a:xfrm>
            <a:off x="1458090" y="3369571"/>
            <a:ext cx="9440562" cy="0"/>
          </a:xfrm>
          <a:prstGeom prst="line">
            <a:avLst/>
          </a:prstGeom>
          <a:ln w="6350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441617" y="4707531"/>
            <a:ext cx="9440562" cy="0"/>
          </a:xfrm>
          <a:prstGeom prst="line">
            <a:avLst/>
          </a:prstGeom>
          <a:ln w="6350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9" name="Content Placeholder 2"/>
          <p:cNvSpPr txBox="1">
            <a:spLocks/>
          </p:cNvSpPr>
          <p:nvPr/>
        </p:nvSpPr>
        <p:spPr>
          <a:xfrm>
            <a:off x="-3894" y="5052768"/>
            <a:ext cx="12192000" cy="6152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en-US" sz="3200" b="1" i="1" dirty="0" smtClean="0">
                <a:solidFill>
                  <a:schemeClr val="accent1">
                    <a:lumMod val="60000"/>
                    <a:lumOff val="40000"/>
                  </a:schemeClr>
                </a:solidFill>
                <a:latin typeface="Arial" panose="020B0604020202020204" pitchFamily="34" charset="0"/>
                <a:cs typeface="Arial" panose="020B0604020202020204" pitchFamily="34" charset="0"/>
              </a:rPr>
              <a:t>Action + Next Steps</a:t>
            </a:r>
            <a:endParaRPr lang="en-US" b="1" i="1" dirty="0" smtClean="0">
              <a:solidFill>
                <a:schemeClr val="accent1">
                  <a:lumMod val="60000"/>
                  <a:lumOff val="40000"/>
                </a:schemeClr>
              </a:solidFill>
              <a:latin typeface="Arial" panose="020B0604020202020204" pitchFamily="34" charset="0"/>
              <a:cs typeface="Arial" panose="020B0604020202020204" pitchFamily="34" charset="0"/>
            </a:endParaRPr>
          </a:p>
        </p:txBody>
      </p:sp>
      <p:sp>
        <p:nvSpPr>
          <p:cNvPr id="22" name="Oval 21"/>
          <p:cNvSpPr/>
          <p:nvPr/>
        </p:nvSpPr>
        <p:spPr>
          <a:xfrm>
            <a:off x="1791953" y="2659675"/>
            <a:ext cx="195171" cy="195171"/>
          </a:xfrm>
          <a:prstGeom prst="ellipse">
            <a:avLst/>
          </a:prstGeom>
          <a:solidFill>
            <a:srgbClr val="A31D3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t="-1" b="16336"/>
          <a:stretch/>
        </p:blipFill>
        <p:spPr>
          <a:xfrm>
            <a:off x="1610793" y="2476999"/>
            <a:ext cx="592884" cy="496032"/>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b="15649"/>
          <a:stretch/>
        </p:blipFill>
        <p:spPr>
          <a:xfrm>
            <a:off x="1524528" y="4990989"/>
            <a:ext cx="802592" cy="676992"/>
          </a:xfrm>
          <a:prstGeom prst="rect">
            <a:avLst/>
          </a:prstGeom>
        </p:spPr>
      </p:pic>
      <p:pic>
        <p:nvPicPr>
          <p:cNvPr id="27" name="Picture 26"/>
          <p:cNvPicPr>
            <a:picLocks noChangeAspect="1"/>
          </p:cNvPicPr>
          <p:nvPr/>
        </p:nvPicPr>
        <p:blipFill rotWithShape="1">
          <a:blip r:embed="rId5" cstate="print">
            <a:extLst>
              <a:ext uri="{28A0092B-C50C-407E-A947-70E740481C1C}">
                <a14:useLocalDpi xmlns:a14="http://schemas.microsoft.com/office/drawing/2010/main" val="0"/>
              </a:ext>
            </a:extLst>
          </a:blip>
          <a:srcRect b="16229"/>
          <a:stretch/>
        </p:blipFill>
        <p:spPr>
          <a:xfrm>
            <a:off x="1524528" y="3669726"/>
            <a:ext cx="734840" cy="615585"/>
          </a:xfrm>
          <a:prstGeom prst="rect">
            <a:avLst/>
          </a:prstGeom>
        </p:spPr>
      </p:pic>
      <p:sp>
        <p:nvSpPr>
          <p:cNvPr id="31" name="Title 1"/>
          <p:cNvSpPr>
            <a:spLocks noGrp="1"/>
          </p:cNvSpPr>
          <p:nvPr>
            <p:ph type="title"/>
          </p:nvPr>
        </p:nvSpPr>
        <p:spPr>
          <a:xfrm>
            <a:off x="0" y="26946"/>
            <a:ext cx="12192000" cy="821725"/>
          </a:xfrm>
          <a:noFill/>
        </p:spPr>
        <p:txBody>
          <a:bodyPr>
            <a:normAutofit/>
          </a:bodyPr>
          <a:lstStyle/>
          <a:p>
            <a:pPr algn="ctr"/>
            <a:r>
              <a:rPr lang="en-US" sz="3600" b="1" dirty="0" smtClean="0">
                <a:solidFill>
                  <a:srgbClr val="002C6E"/>
                </a:solidFill>
                <a:latin typeface="Arial (body)"/>
              </a:rPr>
              <a:t>Boot Camp Overview / Activities </a:t>
            </a:r>
            <a:endParaRPr lang="en-US" sz="3600" b="1" dirty="0">
              <a:solidFill>
                <a:srgbClr val="002C6E"/>
              </a:solidFill>
              <a:latin typeface="Arial (body)"/>
            </a:endParaRPr>
          </a:p>
        </p:txBody>
      </p:sp>
      <p:sp>
        <p:nvSpPr>
          <p:cNvPr id="25" name="Content Placeholder 2"/>
          <p:cNvSpPr txBox="1">
            <a:spLocks/>
          </p:cNvSpPr>
          <p:nvPr/>
        </p:nvSpPr>
        <p:spPr>
          <a:xfrm>
            <a:off x="0" y="1200879"/>
            <a:ext cx="12192000" cy="6152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en-US" sz="3200" b="1" i="1" dirty="0" smtClean="0">
                <a:solidFill>
                  <a:srgbClr val="C00000"/>
                </a:solidFill>
                <a:latin typeface="Arial" panose="020B0604020202020204" pitchFamily="34" charset="0"/>
                <a:cs typeface="Arial" panose="020B0604020202020204" pitchFamily="34" charset="0"/>
              </a:rPr>
              <a:t>Introduction + Ice Breaker</a:t>
            </a:r>
            <a:endParaRPr lang="en-US" b="1" i="1" dirty="0" smtClean="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27230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02;p33"/>
          <p:cNvPicPr preferRelativeResize="0"/>
          <p:nvPr/>
        </p:nvPicPr>
        <p:blipFill rotWithShape="1">
          <a:blip r:embed="rId3">
            <a:alphaModFix/>
          </a:blip>
          <a:srcRect/>
          <a:stretch/>
        </p:blipFill>
        <p:spPr>
          <a:xfrm>
            <a:off x="0" y="0"/>
            <a:ext cx="12191999" cy="6090249"/>
          </a:xfrm>
          <a:prstGeom prst="rect">
            <a:avLst/>
          </a:prstGeom>
          <a:noFill/>
          <a:ln>
            <a:noFill/>
          </a:ln>
        </p:spPr>
      </p:pic>
      <p:sp>
        <p:nvSpPr>
          <p:cNvPr id="16" name="Rectangle 15"/>
          <p:cNvSpPr/>
          <p:nvPr/>
        </p:nvSpPr>
        <p:spPr>
          <a:xfrm>
            <a:off x="0" y="85915"/>
            <a:ext cx="3793787" cy="1221886"/>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rgbClr val="002060"/>
                </a:solidFill>
                <a:latin typeface="Arial (body)"/>
              </a:rPr>
              <a:t> Moving the Needle </a:t>
            </a:r>
            <a:endParaRPr lang="en-US" sz="2400" dirty="0">
              <a:solidFill>
                <a:srgbClr val="002060"/>
              </a:solidFill>
            </a:endParaRPr>
          </a:p>
        </p:txBody>
      </p:sp>
    </p:spTree>
    <p:extLst>
      <p:ext uri="{BB962C8B-B14F-4D97-AF65-F5344CB8AC3E}">
        <p14:creationId xmlns:p14="http://schemas.microsoft.com/office/powerpoint/2010/main" val="18679353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44;p36"/>
          <p:cNvPicPr preferRelativeResize="0"/>
          <p:nvPr/>
        </p:nvPicPr>
        <p:blipFill rotWithShape="1">
          <a:blip r:embed="rId3">
            <a:alphaModFix/>
          </a:blip>
          <a:srcRect/>
          <a:stretch/>
        </p:blipFill>
        <p:spPr>
          <a:xfrm>
            <a:off x="0" y="0"/>
            <a:ext cx="12192000" cy="6011694"/>
          </a:xfrm>
          <a:prstGeom prst="rect">
            <a:avLst/>
          </a:prstGeom>
          <a:noFill/>
          <a:ln>
            <a:noFill/>
          </a:ln>
        </p:spPr>
      </p:pic>
      <p:sp>
        <p:nvSpPr>
          <p:cNvPr id="16" name="Rectangle 15"/>
          <p:cNvSpPr/>
          <p:nvPr/>
        </p:nvSpPr>
        <p:spPr>
          <a:xfrm>
            <a:off x="2101174" y="786306"/>
            <a:ext cx="4863830" cy="1221886"/>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2060"/>
                </a:solidFill>
                <a:latin typeface="Arial (body)"/>
              </a:rPr>
              <a:t>What’s Good About That? </a:t>
            </a:r>
            <a:endParaRPr lang="en-US" sz="2400" dirty="0">
              <a:solidFill>
                <a:srgbClr val="002060"/>
              </a:solidFill>
            </a:endParaRPr>
          </a:p>
        </p:txBody>
      </p:sp>
    </p:spTree>
    <p:extLst>
      <p:ext uri="{BB962C8B-B14F-4D97-AF65-F5344CB8AC3E}">
        <p14:creationId xmlns:p14="http://schemas.microsoft.com/office/powerpoint/2010/main" val="28511329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54;p37"/>
          <p:cNvPicPr preferRelativeResize="0"/>
          <p:nvPr/>
        </p:nvPicPr>
        <p:blipFill rotWithShape="1">
          <a:blip r:embed="rId3">
            <a:alphaModFix/>
          </a:blip>
          <a:srcRect/>
          <a:stretch/>
        </p:blipFill>
        <p:spPr>
          <a:xfrm>
            <a:off x="0" y="0"/>
            <a:ext cx="12192000" cy="5992238"/>
          </a:xfrm>
          <a:prstGeom prst="rect">
            <a:avLst/>
          </a:prstGeom>
          <a:noFill/>
          <a:ln>
            <a:noFill/>
          </a:ln>
        </p:spPr>
      </p:pic>
    </p:spTree>
    <p:extLst>
      <p:ext uri="{BB962C8B-B14F-4D97-AF65-F5344CB8AC3E}">
        <p14:creationId xmlns:p14="http://schemas.microsoft.com/office/powerpoint/2010/main" val="33379634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hape 164"/>
          <p:cNvPicPr preferRelativeResize="0"/>
          <p:nvPr/>
        </p:nvPicPr>
        <p:blipFill>
          <a:blip r:embed="rId3">
            <a:alphaModFix/>
          </a:blip>
          <a:stretch>
            <a:fillRect/>
          </a:stretch>
        </p:blipFill>
        <p:spPr>
          <a:xfrm>
            <a:off x="0" y="6178"/>
            <a:ext cx="12192000" cy="6028659"/>
          </a:xfrm>
          <a:prstGeom prst="rect">
            <a:avLst/>
          </a:prstGeom>
          <a:noFill/>
          <a:ln>
            <a:noFill/>
          </a:ln>
        </p:spPr>
      </p:pic>
      <p:sp>
        <p:nvSpPr>
          <p:cNvPr id="9" name="Rectangle 8"/>
          <p:cNvSpPr/>
          <p:nvPr/>
        </p:nvSpPr>
        <p:spPr>
          <a:xfrm>
            <a:off x="714989" y="1540997"/>
            <a:ext cx="1517767" cy="6404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A31D34"/>
                </a:solidFill>
                <a:latin typeface="Arial (body)"/>
              </a:rPr>
              <a:t>Problem</a:t>
            </a:r>
            <a:endParaRPr lang="en-US" sz="2800" b="1" dirty="0">
              <a:solidFill>
                <a:srgbClr val="A31D34"/>
              </a:solidFill>
            </a:endParaRPr>
          </a:p>
        </p:txBody>
      </p:sp>
      <p:sp>
        <p:nvSpPr>
          <p:cNvPr id="16" name="Rectangle 15"/>
          <p:cNvSpPr/>
          <p:nvPr/>
        </p:nvSpPr>
        <p:spPr>
          <a:xfrm>
            <a:off x="0" y="85915"/>
            <a:ext cx="11710653" cy="1221886"/>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smtClean="0">
                <a:solidFill>
                  <a:schemeClr val="accent6"/>
                </a:solidFill>
                <a:latin typeface="Arial (body)"/>
              </a:rPr>
              <a:t> How might we … </a:t>
            </a:r>
          </a:p>
          <a:p>
            <a:r>
              <a:rPr lang="en-US" sz="3600" dirty="0" smtClean="0">
                <a:solidFill>
                  <a:schemeClr val="tx1">
                    <a:lumMod val="65000"/>
                    <a:lumOff val="35000"/>
                  </a:schemeClr>
                </a:solidFill>
                <a:latin typeface="Arial (body)"/>
              </a:rPr>
              <a:t> “increase access to incubators” </a:t>
            </a:r>
            <a:endParaRPr lang="en-US" sz="3600" dirty="0">
              <a:solidFill>
                <a:schemeClr val="tx1">
                  <a:lumMod val="65000"/>
                  <a:lumOff val="35000"/>
                </a:schemeClr>
              </a:solidFill>
            </a:endParaRPr>
          </a:p>
        </p:txBody>
      </p:sp>
      <p:sp>
        <p:nvSpPr>
          <p:cNvPr id="6" name="Rectangle 5"/>
          <p:cNvSpPr/>
          <p:nvPr/>
        </p:nvSpPr>
        <p:spPr>
          <a:xfrm>
            <a:off x="290029" y="1384850"/>
            <a:ext cx="572593" cy="941412"/>
          </a:xfrm>
          <a:prstGeom prst="rect">
            <a:avLst/>
          </a:prstGeom>
        </p:spPr>
        <p:txBody>
          <a:bodyPr wrap="square">
            <a:spAutoFit/>
          </a:bodyPr>
          <a:lstStyle/>
          <a:p>
            <a:pPr>
              <a:lnSpc>
                <a:spcPct val="120000"/>
              </a:lnSpc>
            </a:pPr>
            <a:r>
              <a:rPr lang="en-US" sz="4800" b="1" dirty="0">
                <a:ln w="10160">
                  <a:solidFill>
                    <a:schemeClr val="tx1"/>
                  </a:solidFill>
                  <a:prstDash val="solid"/>
                </a:ln>
                <a:solidFill>
                  <a:srgbClr val="A31D34"/>
                </a:solidFill>
                <a:effectLst>
                  <a:innerShdw blurRad="63500" dist="50800">
                    <a:prstClr val="black">
                      <a:alpha val="50000"/>
                    </a:prstClr>
                  </a:innerShdw>
                </a:effectLst>
                <a:latin typeface="Magneto" panose="04030805050802020D02" pitchFamily="82" charset="0"/>
                <a:ea typeface="KaiTi" panose="02010609060101010101" pitchFamily="49" charset="-122"/>
                <a:cs typeface="David" panose="020E0502060401010101" pitchFamily="34" charset="-79"/>
              </a:rPr>
              <a:t>?</a:t>
            </a:r>
            <a:endParaRPr lang="en-US" sz="2800" b="1" dirty="0">
              <a:ln w="10160">
                <a:solidFill>
                  <a:schemeClr val="tx1"/>
                </a:solidFill>
                <a:prstDash val="solid"/>
              </a:ln>
              <a:solidFill>
                <a:srgbClr val="A31D34"/>
              </a:solidFill>
              <a:effectLst>
                <a:innerShdw blurRad="63500" dist="50800">
                  <a:prstClr val="black">
                    <a:alpha val="50000"/>
                  </a:prstClr>
                </a:innerShdw>
              </a:effectLst>
              <a:latin typeface="Magneto" panose="04030805050802020D02" pitchFamily="82" charset="0"/>
              <a:ea typeface="KaiTi" panose="02010609060101010101" pitchFamily="49" charset="-122"/>
              <a:cs typeface="David" panose="020E0502060401010101" pitchFamily="34" charset="-79"/>
            </a:endParaRPr>
          </a:p>
        </p:txBody>
      </p:sp>
    </p:spTree>
    <p:extLst>
      <p:ext uri="{BB962C8B-B14F-4D97-AF65-F5344CB8AC3E}">
        <p14:creationId xmlns:p14="http://schemas.microsoft.com/office/powerpoint/2010/main" val="34379436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srcRect l="52" t="5636" r="192" b="19663"/>
          <a:stretch/>
        </p:blipFill>
        <p:spPr>
          <a:xfrm>
            <a:off x="0" y="5899"/>
            <a:ext cx="12192000" cy="6089520"/>
          </a:xfrm>
          <a:prstGeom prst="rect">
            <a:avLst/>
          </a:prstGeom>
        </p:spPr>
      </p:pic>
      <p:sp>
        <p:nvSpPr>
          <p:cNvPr id="6" name="Rectangle 5"/>
          <p:cNvSpPr/>
          <p:nvPr/>
        </p:nvSpPr>
        <p:spPr>
          <a:xfrm>
            <a:off x="0" y="85915"/>
            <a:ext cx="11710653" cy="1221886"/>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smtClean="0">
                <a:solidFill>
                  <a:schemeClr val="accent6"/>
                </a:solidFill>
                <a:latin typeface="Arial (body)"/>
              </a:rPr>
              <a:t> How might we …</a:t>
            </a:r>
          </a:p>
          <a:p>
            <a:r>
              <a:rPr lang="en-US" sz="3600" dirty="0" smtClean="0">
                <a:solidFill>
                  <a:schemeClr val="tx1">
                    <a:lumMod val="65000"/>
                    <a:lumOff val="35000"/>
                  </a:schemeClr>
                </a:solidFill>
                <a:latin typeface="Arial (body)"/>
              </a:rPr>
              <a:t> “get newborns to the correct body temperature quickly?”</a:t>
            </a:r>
            <a:endParaRPr lang="en-US" sz="3600" dirty="0">
              <a:solidFill>
                <a:schemeClr val="tx1">
                  <a:lumMod val="65000"/>
                  <a:lumOff val="35000"/>
                </a:schemeClr>
              </a:solidFill>
            </a:endParaRPr>
          </a:p>
        </p:txBody>
      </p:sp>
      <p:sp>
        <p:nvSpPr>
          <p:cNvPr id="9" name="Rectangle 8"/>
          <p:cNvSpPr/>
          <p:nvPr/>
        </p:nvSpPr>
        <p:spPr>
          <a:xfrm>
            <a:off x="4784652" y="1393716"/>
            <a:ext cx="3605586" cy="6404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A31D34"/>
                </a:solidFill>
                <a:latin typeface="Arial (body)"/>
              </a:rPr>
              <a:t>Measurable outcome </a:t>
            </a:r>
            <a:endParaRPr lang="en-US" sz="2800" b="1" dirty="0">
              <a:solidFill>
                <a:srgbClr val="A31D34"/>
              </a:solidFill>
            </a:endParaRPr>
          </a:p>
        </p:txBody>
      </p:sp>
      <p:sp>
        <p:nvSpPr>
          <p:cNvPr id="11" name="Oval 10"/>
          <p:cNvSpPr/>
          <p:nvPr/>
        </p:nvSpPr>
        <p:spPr>
          <a:xfrm>
            <a:off x="4380086" y="1524569"/>
            <a:ext cx="404566" cy="412875"/>
          </a:xfrm>
          <a:prstGeom prst="ellipse">
            <a:avLst/>
          </a:prstGeom>
          <a:solidFill>
            <a:srgbClr val="A31D34"/>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3" name="Oval 12"/>
          <p:cNvSpPr/>
          <p:nvPr/>
        </p:nvSpPr>
        <p:spPr>
          <a:xfrm>
            <a:off x="4495324" y="1649641"/>
            <a:ext cx="174090" cy="17409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45609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hape 170"/>
          <p:cNvPicPr preferRelativeResize="0"/>
          <p:nvPr/>
        </p:nvPicPr>
        <p:blipFill rotWithShape="1">
          <a:blip r:embed="rId3">
            <a:alphaModFix/>
          </a:blip>
          <a:srcRect b="10618"/>
          <a:stretch/>
        </p:blipFill>
        <p:spPr>
          <a:xfrm>
            <a:off x="0" y="-6110"/>
            <a:ext cx="12191999" cy="6047709"/>
          </a:xfrm>
          <a:prstGeom prst="rect">
            <a:avLst/>
          </a:prstGeom>
          <a:noFill/>
          <a:ln>
            <a:noFill/>
          </a:ln>
        </p:spPr>
      </p:pic>
      <p:sp>
        <p:nvSpPr>
          <p:cNvPr id="6" name="Rectangle 5"/>
          <p:cNvSpPr/>
          <p:nvPr/>
        </p:nvSpPr>
        <p:spPr>
          <a:xfrm>
            <a:off x="0" y="164417"/>
            <a:ext cx="8739962" cy="863751"/>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lumMod val="75000"/>
                    <a:lumOff val="25000"/>
                  </a:schemeClr>
                </a:solidFill>
                <a:latin typeface="Arial (body)"/>
              </a:rPr>
              <a:t>A better solution for a fraction of the price </a:t>
            </a:r>
            <a:endParaRPr lang="en-US" sz="3600" dirty="0">
              <a:solidFill>
                <a:schemeClr val="tx1">
                  <a:lumMod val="75000"/>
                  <a:lumOff val="25000"/>
                </a:schemeClr>
              </a:solidFill>
            </a:endParaRPr>
          </a:p>
        </p:txBody>
      </p:sp>
      <p:sp>
        <p:nvSpPr>
          <p:cNvPr id="10" name="Rectangle 9"/>
          <p:cNvSpPr/>
          <p:nvPr/>
        </p:nvSpPr>
        <p:spPr>
          <a:xfrm>
            <a:off x="10323910" y="1179851"/>
            <a:ext cx="1190847" cy="6404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A31D34"/>
                </a:solidFill>
                <a:latin typeface="Arial (body)"/>
              </a:rPr>
              <a:t>Impact</a:t>
            </a:r>
            <a:endParaRPr lang="en-US" sz="2800" b="1" dirty="0">
              <a:solidFill>
                <a:srgbClr val="A31D34"/>
              </a:solidFill>
            </a:endParaRPr>
          </a:p>
        </p:txBody>
      </p:sp>
      <p:sp>
        <p:nvSpPr>
          <p:cNvPr id="9" name="Oval 8"/>
          <p:cNvSpPr/>
          <p:nvPr/>
        </p:nvSpPr>
        <p:spPr>
          <a:xfrm>
            <a:off x="9832674" y="1285114"/>
            <a:ext cx="419170" cy="419170"/>
          </a:xfrm>
          <a:prstGeom prst="ellipse">
            <a:avLst/>
          </a:prstGeom>
          <a:solidFill>
            <a:srgbClr val="A31D3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t="-1" b="16336"/>
          <a:stretch/>
        </p:blipFill>
        <p:spPr>
          <a:xfrm>
            <a:off x="9760608" y="1208251"/>
            <a:ext cx="614582" cy="514185"/>
          </a:xfrm>
          <a:prstGeom prst="rect">
            <a:avLst/>
          </a:prstGeom>
        </p:spPr>
      </p:pic>
    </p:spTree>
    <p:extLst>
      <p:ext uri="{BB962C8B-B14F-4D97-AF65-F5344CB8AC3E}">
        <p14:creationId xmlns:p14="http://schemas.microsoft.com/office/powerpoint/2010/main" val="32876826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BC00"/>
        </a:solidFill>
        <a:effectLst/>
      </p:bgPr>
    </p:bg>
    <p:spTree>
      <p:nvGrpSpPr>
        <p:cNvPr id="1" name=""/>
        <p:cNvGrpSpPr/>
        <p:nvPr/>
      </p:nvGrpSpPr>
      <p:grpSpPr>
        <a:xfrm>
          <a:off x="0" y="0"/>
          <a:ext cx="0" cy="0"/>
          <a:chOff x="0" y="0"/>
          <a:chExt cx="0" cy="0"/>
        </a:xfrm>
      </p:grpSpPr>
      <p:sp>
        <p:nvSpPr>
          <p:cNvPr id="46" name="Title 1"/>
          <p:cNvSpPr>
            <a:spLocks noGrp="1"/>
          </p:cNvSpPr>
          <p:nvPr>
            <p:ph type="title"/>
          </p:nvPr>
        </p:nvSpPr>
        <p:spPr>
          <a:xfrm>
            <a:off x="234581" y="119149"/>
            <a:ext cx="6833982" cy="821725"/>
          </a:xfrm>
          <a:noFill/>
        </p:spPr>
        <p:txBody>
          <a:bodyPr>
            <a:normAutofit/>
          </a:bodyPr>
          <a:lstStyle/>
          <a:p>
            <a:r>
              <a:rPr lang="en-US" sz="3200" b="1" dirty="0" smtClean="0">
                <a:solidFill>
                  <a:srgbClr val="002C6E"/>
                </a:solidFill>
                <a:latin typeface="Arial (body)"/>
              </a:rPr>
              <a:t>Innovation Framework</a:t>
            </a:r>
            <a:endParaRPr lang="en-US" sz="3200" b="1" dirty="0">
              <a:solidFill>
                <a:srgbClr val="002C6E"/>
              </a:solidFill>
              <a:latin typeface="Arial (body)"/>
            </a:endParaRPr>
          </a:p>
        </p:txBody>
      </p:sp>
      <p:pic>
        <p:nvPicPr>
          <p:cNvPr id="23" name="Google Shape;316;p43"/>
          <p:cNvPicPr preferRelativeResize="0"/>
          <p:nvPr/>
        </p:nvPicPr>
        <p:blipFill rotWithShape="1">
          <a:blip r:embed="rId3">
            <a:alphaModFix/>
          </a:blip>
          <a:srcRect/>
          <a:stretch/>
        </p:blipFill>
        <p:spPr>
          <a:xfrm>
            <a:off x="0" y="0"/>
            <a:ext cx="12192000" cy="6050604"/>
          </a:xfrm>
          <a:prstGeom prst="rect">
            <a:avLst/>
          </a:prstGeom>
          <a:noFill/>
          <a:ln>
            <a:noFill/>
          </a:ln>
        </p:spPr>
      </p:pic>
      <p:sp>
        <p:nvSpPr>
          <p:cNvPr id="24" name="Google Shape;319;p43"/>
          <p:cNvSpPr/>
          <p:nvPr/>
        </p:nvSpPr>
        <p:spPr>
          <a:xfrm>
            <a:off x="456621" y="3048618"/>
            <a:ext cx="9451201" cy="5125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3200"/>
              <a:buFont typeface="Avenir"/>
              <a:buNone/>
            </a:pPr>
            <a:r>
              <a:rPr lang="en" sz="3200" b="1" i="0" u="none" strike="noStrike" cap="none" dirty="0">
                <a:solidFill>
                  <a:schemeClr val="accent1">
                    <a:lumMod val="60000"/>
                    <a:lumOff val="40000"/>
                  </a:schemeClr>
                </a:solidFill>
                <a:latin typeface="Avenir"/>
                <a:ea typeface="Avenir"/>
                <a:cs typeface="Avenir"/>
                <a:sym typeface="Avenir"/>
              </a:rPr>
              <a:t>Problem </a:t>
            </a:r>
            <a:r>
              <a:rPr lang="en" sz="3200" b="1" i="0" u="none" strike="noStrike" cap="none" dirty="0" smtClean="0">
                <a:solidFill>
                  <a:schemeClr val="accent1">
                    <a:lumMod val="60000"/>
                    <a:lumOff val="40000"/>
                  </a:schemeClr>
                </a:solidFill>
                <a:latin typeface="Avenir"/>
                <a:ea typeface="Avenir"/>
                <a:cs typeface="Avenir"/>
                <a:sym typeface="Avenir"/>
              </a:rPr>
              <a:t>Questions &amp; Assumptions</a:t>
            </a:r>
            <a:endParaRPr sz="3200" b="0" i="0" u="none" strike="noStrike" cap="none" dirty="0">
              <a:solidFill>
                <a:schemeClr val="accent1">
                  <a:lumMod val="60000"/>
                  <a:lumOff val="40000"/>
                </a:schemeClr>
              </a:solidFill>
              <a:latin typeface="Arial"/>
              <a:ea typeface="Arial"/>
              <a:cs typeface="Arial"/>
              <a:sym typeface="Arial"/>
            </a:endParaRPr>
          </a:p>
        </p:txBody>
      </p:sp>
      <p:sp>
        <p:nvSpPr>
          <p:cNvPr id="25" name="Google Shape;320;p43"/>
          <p:cNvSpPr txBox="1"/>
          <p:nvPr/>
        </p:nvSpPr>
        <p:spPr>
          <a:xfrm>
            <a:off x="488996" y="3553137"/>
            <a:ext cx="8577183" cy="6492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venir"/>
              <a:buNone/>
            </a:pPr>
            <a:r>
              <a:rPr lang="en" sz="2000" b="1" i="0" u="none" strike="noStrike" cap="none" dirty="0">
                <a:solidFill>
                  <a:schemeClr val="lt1"/>
                </a:solidFill>
                <a:latin typeface="Avenir"/>
                <a:ea typeface="Avenir"/>
                <a:cs typeface="Avenir"/>
                <a:sym typeface="Avenir"/>
              </a:rPr>
              <a:t>What must you know </a:t>
            </a:r>
            <a:r>
              <a:rPr lang="en" sz="2000" b="1" i="0" u="none" strike="noStrike" cap="none" dirty="0" smtClean="0">
                <a:solidFill>
                  <a:schemeClr val="lt1"/>
                </a:solidFill>
                <a:latin typeface="Avenir"/>
                <a:ea typeface="Avenir"/>
                <a:cs typeface="Avenir"/>
                <a:sym typeface="Avenir"/>
              </a:rPr>
              <a:t>about a problem in order to solve it?</a:t>
            </a:r>
            <a:endParaRPr sz="2000" b="1" i="0" u="none" strike="noStrike" cap="none" dirty="0">
              <a:solidFill>
                <a:schemeClr val="lt1"/>
              </a:solidFill>
              <a:latin typeface="Avenir"/>
              <a:ea typeface="Avenir"/>
              <a:cs typeface="Avenir"/>
              <a:sym typeface="Avenir"/>
            </a:endParaRPr>
          </a:p>
        </p:txBody>
      </p:sp>
    </p:spTree>
    <p:extLst>
      <p:ext uri="{BB962C8B-B14F-4D97-AF65-F5344CB8AC3E}">
        <p14:creationId xmlns:p14="http://schemas.microsoft.com/office/powerpoint/2010/main" val="11188998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BC00"/>
        </a:solidFill>
        <a:effectLst/>
      </p:bgPr>
    </p:bg>
    <p:spTree>
      <p:nvGrpSpPr>
        <p:cNvPr id="1" name=""/>
        <p:cNvGrpSpPr/>
        <p:nvPr/>
      </p:nvGrpSpPr>
      <p:grpSpPr>
        <a:xfrm>
          <a:off x="0" y="0"/>
          <a:ext cx="0" cy="0"/>
          <a:chOff x="0" y="0"/>
          <a:chExt cx="0" cy="0"/>
        </a:xfrm>
      </p:grpSpPr>
      <p:pic>
        <p:nvPicPr>
          <p:cNvPr id="4" name="Google Shape;326;p44"/>
          <p:cNvPicPr preferRelativeResize="0"/>
          <p:nvPr/>
        </p:nvPicPr>
        <p:blipFill rotWithShape="1">
          <a:blip r:embed="rId3">
            <a:alphaModFix/>
          </a:blip>
          <a:srcRect/>
          <a:stretch/>
        </p:blipFill>
        <p:spPr>
          <a:xfrm>
            <a:off x="0" y="-14526"/>
            <a:ext cx="12192000" cy="6026220"/>
          </a:xfrm>
          <a:prstGeom prst="rect">
            <a:avLst/>
          </a:prstGeom>
          <a:noFill/>
          <a:ln>
            <a:noFill/>
          </a:ln>
        </p:spPr>
      </p:pic>
      <p:sp>
        <p:nvSpPr>
          <p:cNvPr id="6" name="Rectangle 5"/>
          <p:cNvSpPr/>
          <p:nvPr/>
        </p:nvSpPr>
        <p:spPr>
          <a:xfrm>
            <a:off x="0" y="5031379"/>
            <a:ext cx="12173772" cy="707886"/>
          </a:xfrm>
          <a:prstGeom prst="rect">
            <a:avLst/>
          </a:prstGeom>
          <a:solidFill>
            <a:schemeClr val="accent1">
              <a:lumMod val="60000"/>
              <a:lumOff val="40000"/>
            </a:schemeClr>
          </a:solidFill>
        </p:spPr>
        <p:txBody>
          <a:bodyPr wrap="square">
            <a:spAutoFit/>
          </a:bodyPr>
          <a:lstStyle/>
          <a:p>
            <a:pPr algn="ctr"/>
            <a:r>
              <a:rPr lang="en-US" sz="4000" dirty="0" smtClean="0">
                <a:solidFill>
                  <a:srgbClr val="002C6E"/>
                </a:solidFill>
                <a:latin typeface="+mj-lt"/>
              </a:rPr>
              <a:t>That weird sound in the attic is probably not a ghost …</a:t>
            </a:r>
            <a:endParaRPr lang="en-US" sz="4000" dirty="0">
              <a:latin typeface="+mj-lt"/>
            </a:endParaRPr>
          </a:p>
        </p:txBody>
      </p:sp>
    </p:spTree>
    <p:extLst>
      <p:ext uri="{BB962C8B-B14F-4D97-AF65-F5344CB8AC3E}">
        <p14:creationId xmlns:p14="http://schemas.microsoft.com/office/powerpoint/2010/main" val="32765695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Google Shape;110;p15"/>
          <p:cNvSpPr txBox="1"/>
          <p:nvPr/>
        </p:nvSpPr>
        <p:spPr>
          <a:xfrm>
            <a:off x="241300" y="274524"/>
            <a:ext cx="11503660" cy="5529375"/>
          </a:xfrm>
          <a:prstGeom prst="rect">
            <a:avLst/>
          </a:prstGeom>
          <a:noFill/>
          <a:ln>
            <a:noFill/>
          </a:ln>
        </p:spPr>
        <p:txBody>
          <a:bodyPr spcFirstLastPara="1" wrap="square" lIns="91425" tIns="45725" rIns="91425" bIns="45725" anchor="t" anchorCtr="0">
            <a:noAutofit/>
          </a:bodyPr>
          <a:lstStyle/>
          <a:p>
            <a:pPr marL="0" marR="0" lvl="0" indent="0" algn="l" rtl="0">
              <a:lnSpc>
                <a:spcPct val="100000"/>
              </a:lnSpc>
              <a:spcBef>
                <a:spcPts val="0"/>
              </a:spcBef>
              <a:spcAft>
                <a:spcPts val="0"/>
              </a:spcAft>
              <a:buClr>
                <a:srgbClr val="2F5496"/>
              </a:buClr>
              <a:buSzPts val="800"/>
              <a:buFont typeface="Arial"/>
              <a:buNone/>
            </a:pPr>
            <a:r>
              <a:rPr lang="en-US" sz="4000" b="1" i="0" u="none" strike="noStrike" cap="none" dirty="0">
                <a:solidFill>
                  <a:srgbClr val="002060"/>
                </a:solidFill>
                <a:latin typeface="Calibri"/>
                <a:ea typeface="Calibri"/>
                <a:cs typeface="Calibri"/>
                <a:sym typeface="Calibri"/>
              </a:rPr>
              <a:t>What is a</a:t>
            </a:r>
            <a:r>
              <a:rPr lang="en-US" sz="4000" b="1" dirty="0">
                <a:solidFill>
                  <a:srgbClr val="002060"/>
                </a:solidFill>
                <a:latin typeface="Calibri"/>
                <a:ea typeface="Calibri"/>
                <a:cs typeface="Calibri"/>
                <a:sym typeface="Calibri"/>
              </a:rPr>
              <a:t> problem</a:t>
            </a:r>
            <a:r>
              <a:rPr lang="en-US" sz="4000" b="1" i="0" u="none" strike="noStrike" cap="none" dirty="0">
                <a:solidFill>
                  <a:srgbClr val="002060"/>
                </a:solidFill>
                <a:latin typeface="Calibri"/>
                <a:ea typeface="Calibri"/>
                <a:cs typeface="Calibri"/>
                <a:sym typeface="Calibri"/>
              </a:rPr>
              <a:t> assumption?</a:t>
            </a:r>
            <a:endParaRPr sz="2400" dirty="0">
              <a:solidFill>
                <a:srgbClr val="002060"/>
              </a:solidFill>
            </a:endParaRPr>
          </a:p>
          <a:p>
            <a:pPr marL="0" marR="0" lvl="0" indent="0" algn="l" rtl="0">
              <a:lnSpc>
                <a:spcPct val="100000"/>
              </a:lnSpc>
              <a:spcBef>
                <a:spcPts val="200"/>
              </a:spcBef>
              <a:spcAft>
                <a:spcPts val="0"/>
              </a:spcAft>
              <a:buClr>
                <a:srgbClr val="888888"/>
              </a:buClr>
              <a:buSzPts val="1000"/>
              <a:buFont typeface="Arial"/>
              <a:buNone/>
            </a:pPr>
            <a:endParaRPr sz="1000" b="1" i="0" u="none" strike="noStrike" cap="none" dirty="0">
              <a:solidFill>
                <a:srgbClr val="2F5496"/>
              </a:solidFill>
              <a:latin typeface="Calibri"/>
              <a:ea typeface="Calibri"/>
              <a:cs typeface="Calibri"/>
              <a:sym typeface="Calibri"/>
            </a:endParaRPr>
          </a:p>
          <a:p>
            <a:pPr marL="0" marR="0" lvl="0" indent="0" algn="l" rtl="0">
              <a:lnSpc>
                <a:spcPct val="100000"/>
              </a:lnSpc>
              <a:spcBef>
                <a:spcPts val="400"/>
              </a:spcBef>
              <a:spcAft>
                <a:spcPts val="0"/>
              </a:spcAft>
              <a:buClr>
                <a:srgbClr val="888888"/>
              </a:buClr>
              <a:buSzPts val="500"/>
              <a:buFont typeface="Arial"/>
              <a:buNone/>
            </a:pPr>
            <a:endParaRPr sz="2000" dirty="0">
              <a:solidFill>
                <a:srgbClr val="888888"/>
              </a:solidFill>
              <a:latin typeface="Calibri"/>
              <a:ea typeface="Calibri"/>
              <a:cs typeface="Calibri"/>
              <a:sym typeface="Calibri"/>
            </a:endParaRPr>
          </a:p>
          <a:p>
            <a:pPr marL="0" marR="0" lvl="0" indent="0" algn="l" rtl="0">
              <a:lnSpc>
                <a:spcPct val="100000"/>
              </a:lnSpc>
              <a:spcBef>
                <a:spcPts val="400"/>
              </a:spcBef>
              <a:spcAft>
                <a:spcPts val="0"/>
              </a:spcAft>
              <a:buClr>
                <a:srgbClr val="888888"/>
              </a:buClr>
              <a:buSzPts val="500"/>
              <a:buFont typeface="Arial"/>
              <a:buNone/>
            </a:pPr>
            <a:r>
              <a:rPr lang="en-US" sz="3000" dirty="0">
                <a:latin typeface="Calibri"/>
                <a:ea typeface="Calibri"/>
                <a:cs typeface="Calibri"/>
                <a:sym typeface="Calibri"/>
              </a:rPr>
              <a:t>A problem assumption is something that must be true</a:t>
            </a:r>
            <a:br>
              <a:rPr lang="en-US" sz="3000" dirty="0">
                <a:latin typeface="Calibri"/>
                <a:ea typeface="Calibri"/>
                <a:cs typeface="Calibri"/>
                <a:sym typeface="Calibri"/>
              </a:rPr>
            </a:br>
            <a:r>
              <a:rPr lang="en-US" sz="3000" dirty="0">
                <a:latin typeface="Calibri"/>
                <a:ea typeface="Calibri"/>
                <a:cs typeface="Calibri"/>
                <a:sym typeface="Calibri"/>
              </a:rPr>
              <a:t>to lead to an effective solution.</a:t>
            </a:r>
            <a:endParaRPr sz="3000" dirty="0">
              <a:latin typeface="Calibri"/>
              <a:ea typeface="Calibri"/>
              <a:cs typeface="Calibri"/>
              <a:sym typeface="Calibri"/>
            </a:endParaRPr>
          </a:p>
          <a:p>
            <a:pPr marL="0" marR="0" lvl="0" indent="0" algn="l" rtl="0">
              <a:lnSpc>
                <a:spcPct val="100000"/>
              </a:lnSpc>
              <a:spcBef>
                <a:spcPts val="400"/>
              </a:spcBef>
              <a:spcAft>
                <a:spcPts val="0"/>
              </a:spcAft>
              <a:buClr>
                <a:srgbClr val="888888"/>
              </a:buClr>
              <a:buSzPts val="500"/>
              <a:buFont typeface="Arial"/>
              <a:buNone/>
            </a:pPr>
            <a:endParaRPr sz="3000" dirty="0">
              <a:latin typeface="Calibri"/>
              <a:ea typeface="Calibri"/>
              <a:cs typeface="Calibri"/>
              <a:sym typeface="Calibri"/>
            </a:endParaRPr>
          </a:p>
          <a:p>
            <a:pPr marL="0" marR="0" lvl="0" indent="0" algn="l" rtl="0">
              <a:lnSpc>
                <a:spcPct val="100000"/>
              </a:lnSpc>
              <a:spcBef>
                <a:spcPts val="400"/>
              </a:spcBef>
              <a:spcAft>
                <a:spcPts val="0"/>
              </a:spcAft>
              <a:buClr>
                <a:srgbClr val="888888"/>
              </a:buClr>
              <a:buSzPts val="500"/>
              <a:buFont typeface="Arial"/>
              <a:buNone/>
            </a:pPr>
            <a:r>
              <a:rPr lang="en-US" sz="3000" dirty="0">
                <a:latin typeface="Calibri"/>
                <a:ea typeface="Calibri"/>
                <a:cs typeface="Calibri"/>
                <a:sym typeface="Calibri"/>
              </a:rPr>
              <a:t>Focus on the assumptions that are key to defining your problem and metric correctly.</a:t>
            </a:r>
            <a:endParaRPr sz="3000" dirty="0">
              <a:latin typeface="Calibri"/>
              <a:ea typeface="Calibri"/>
              <a:cs typeface="Calibri"/>
              <a:sym typeface="Calibri"/>
            </a:endParaRPr>
          </a:p>
          <a:p>
            <a:pPr marL="0" marR="0" lvl="0" indent="0" algn="l" rtl="0">
              <a:lnSpc>
                <a:spcPct val="100000"/>
              </a:lnSpc>
              <a:spcBef>
                <a:spcPts val="400"/>
              </a:spcBef>
              <a:spcAft>
                <a:spcPts val="0"/>
              </a:spcAft>
              <a:buClr>
                <a:srgbClr val="888888"/>
              </a:buClr>
              <a:buSzPts val="500"/>
              <a:buFont typeface="Arial"/>
              <a:buNone/>
            </a:pPr>
            <a:endParaRPr sz="3000" dirty="0">
              <a:latin typeface="Calibri"/>
              <a:ea typeface="Calibri"/>
              <a:cs typeface="Calibri"/>
              <a:sym typeface="Calibri"/>
            </a:endParaRPr>
          </a:p>
          <a:p>
            <a:pPr marL="0" marR="0" lvl="0" indent="0" algn="l" rtl="0">
              <a:lnSpc>
                <a:spcPct val="100000"/>
              </a:lnSpc>
              <a:spcBef>
                <a:spcPts val="400"/>
              </a:spcBef>
              <a:spcAft>
                <a:spcPts val="0"/>
              </a:spcAft>
              <a:buClr>
                <a:srgbClr val="888888"/>
              </a:buClr>
              <a:buSzPts val="500"/>
              <a:buFont typeface="Arial"/>
              <a:buNone/>
            </a:pPr>
            <a:r>
              <a:rPr lang="en-US" sz="3000" dirty="0">
                <a:latin typeface="Calibri"/>
                <a:ea typeface="Calibri"/>
                <a:cs typeface="Calibri"/>
                <a:sym typeface="Calibri"/>
              </a:rPr>
              <a:t>Search for information that will help you learn about it, not just confirm it.</a:t>
            </a:r>
            <a:endParaRPr sz="3000" dirty="0">
              <a:latin typeface="Calibri"/>
              <a:ea typeface="Calibri"/>
              <a:cs typeface="Calibri"/>
              <a:sym typeface="Calibri"/>
            </a:endParaRPr>
          </a:p>
          <a:p>
            <a:pPr marL="0" marR="0" lvl="0" indent="0" algn="l" rtl="0">
              <a:lnSpc>
                <a:spcPct val="100000"/>
              </a:lnSpc>
              <a:spcBef>
                <a:spcPts val="400"/>
              </a:spcBef>
              <a:spcAft>
                <a:spcPts val="0"/>
              </a:spcAft>
              <a:buClr>
                <a:srgbClr val="888888"/>
              </a:buClr>
              <a:buSzPts val="500"/>
              <a:buFont typeface="Arial"/>
              <a:buNone/>
            </a:pPr>
            <a:endParaRPr sz="2000" dirty="0">
              <a:solidFill>
                <a:srgbClr val="888888"/>
              </a:solidFill>
              <a:latin typeface="Calibri"/>
              <a:ea typeface="Calibri"/>
              <a:cs typeface="Calibri"/>
              <a:sym typeface="Calibri"/>
            </a:endParaRPr>
          </a:p>
          <a:p>
            <a:pPr marL="0" marR="0" lvl="0" indent="0" algn="l" rtl="0">
              <a:lnSpc>
                <a:spcPct val="100000"/>
              </a:lnSpc>
              <a:spcBef>
                <a:spcPts val="400"/>
              </a:spcBef>
              <a:spcAft>
                <a:spcPts val="0"/>
              </a:spcAft>
              <a:buClr>
                <a:srgbClr val="888888"/>
              </a:buClr>
              <a:buSzPts val="500"/>
              <a:buFont typeface="Arial"/>
              <a:buNone/>
            </a:pPr>
            <a:endParaRPr sz="2000" dirty="0">
              <a:solidFill>
                <a:srgbClr val="888888"/>
              </a:solidFill>
              <a:latin typeface="Calibri"/>
              <a:ea typeface="Calibri"/>
              <a:cs typeface="Calibri"/>
              <a:sym typeface="Calibri"/>
            </a:endParaRPr>
          </a:p>
          <a:p>
            <a:pPr marL="0" marR="0" lvl="0" indent="0" algn="l" rtl="0">
              <a:lnSpc>
                <a:spcPct val="100000"/>
              </a:lnSpc>
              <a:spcBef>
                <a:spcPts val="400"/>
              </a:spcBef>
              <a:spcAft>
                <a:spcPts val="0"/>
              </a:spcAft>
              <a:buClr>
                <a:srgbClr val="888888"/>
              </a:buClr>
              <a:buSzPts val="500"/>
              <a:buFont typeface="Arial"/>
              <a:buNone/>
            </a:pPr>
            <a:endParaRPr sz="2000" dirty="0">
              <a:solidFill>
                <a:srgbClr val="888888"/>
              </a:solidFill>
              <a:latin typeface="Calibri"/>
              <a:ea typeface="Calibri"/>
              <a:cs typeface="Calibri"/>
              <a:sym typeface="Calibri"/>
            </a:endParaRPr>
          </a:p>
          <a:p>
            <a:pPr marL="0" marR="0" lvl="0" indent="0" algn="l" rtl="0">
              <a:lnSpc>
                <a:spcPct val="100000"/>
              </a:lnSpc>
              <a:spcBef>
                <a:spcPts val="400"/>
              </a:spcBef>
              <a:spcAft>
                <a:spcPts val="0"/>
              </a:spcAft>
              <a:buClr>
                <a:srgbClr val="888888"/>
              </a:buClr>
              <a:buSzPts val="2000"/>
              <a:buFont typeface="Arial"/>
              <a:buNone/>
            </a:pPr>
            <a:endParaRPr sz="2000" b="0" i="0" u="none" strike="noStrike" cap="none"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9585176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65162"/>
            <a:ext cx="12192000" cy="2387600"/>
          </a:xfrm>
        </p:spPr>
        <p:txBody>
          <a:bodyPr>
            <a:normAutofit/>
          </a:bodyPr>
          <a:lstStyle/>
          <a:p>
            <a:r>
              <a:rPr lang="en-US" b="1" dirty="0" smtClean="0">
                <a:solidFill>
                  <a:srgbClr val="002060"/>
                </a:solidFill>
              </a:rPr>
              <a:t>Welcome &amp; Congratulations!</a:t>
            </a:r>
            <a:endParaRPr lang="en-US" b="1" dirty="0">
              <a:solidFill>
                <a:srgbClr val="002060"/>
              </a:solidFill>
            </a:endParaRPr>
          </a:p>
        </p:txBody>
      </p:sp>
      <p:sp>
        <p:nvSpPr>
          <p:cNvPr id="3" name="Title 1"/>
          <p:cNvSpPr txBox="1">
            <a:spLocks/>
          </p:cNvSpPr>
          <p:nvPr/>
        </p:nvSpPr>
        <p:spPr>
          <a:xfrm>
            <a:off x="0" y="2386867"/>
            <a:ext cx="12192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smtClean="0">
                <a:solidFill>
                  <a:srgbClr val="002060"/>
                </a:solidFill>
              </a:rPr>
              <a:t>Bob </a:t>
            </a:r>
            <a:r>
              <a:rPr lang="en-US" b="1" dirty="0" err="1" smtClean="0">
                <a:solidFill>
                  <a:srgbClr val="002060"/>
                </a:solidFill>
              </a:rPr>
              <a:t>Macina</a:t>
            </a:r>
            <a:r>
              <a:rPr lang="en-US" b="1" dirty="0" smtClean="0">
                <a:solidFill>
                  <a:srgbClr val="002060"/>
                </a:solidFill>
              </a:rPr>
              <a:t/>
            </a:r>
            <a:br>
              <a:rPr lang="en-US" b="1" dirty="0" smtClean="0">
                <a:solidFill>
                  <a:srgbClr val="002060"/>
                </a:solidFill>
              </a:rPr>
            </a:br>
            <a:r>
              <a:rPr lang="en-US" sz="2800" b="1" dirty="0" smtClean="0">
                <a:solidFill>
                  <a:srgbClr val="002060"/>
                </a:solidFill>
              </a:rPr>
              <a:t>Executive Vice President</a:t>
            </a:r>
            <a:endParaRPr lang="en-US" b="1" dirty="0">
              <a:solidFill>
                <a:srgbClr val="002060"/>
              </a:solidFill>
            </a:endParaRPr>
          </a:p>
        </p:txBody>
      </p:sp>
    </p:spTree>
    <p:extLst>
      <p:ext uri="{BB962C8B-B14F-4D97-AF65-F5344CB8AC3E}">
        <p14:creationId xmlns:p14="http://schemas.microsoft.com/office/powerpoint/2010/main" val="75945815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6" name="Title 1"/>
          <p:cNvSpPr>
            <a:spLocks noGrp="1"/>
          </p:cNvSpPr>
          <p:nvPr>
            <p:ph type="title"/>
          </p:nvPr>
        </p:nvSpPr>
        <p:spPr>
          <a:xfrm>
            <a:off x="378815" y="135899"/>
            <a:ext cx="6833982" cy="821725"/>
          </a:xfrm>
          <a:noFill/>
        </p:spPr>
        <p:txBody>
          <a:bodyPr>
            <a:normAutofit/>
          </a:bodyPr>
          <a:lstStyle/>
          <a:p>
            <a:r>
              <a:rPr lang="en-US" sz="3200" b="1" dirty="0" smtClean="0">
                <a:solidFill>
                  <a:srgbClr val="002C6E"/>
                </a:solidFill>
                <a:latin typeface="Arial (body)"/>
              </a:rPr>
              <a:t>“Discover” the Problem Methods</a:t>
            </a:r>
            <a:endParaRPr lang="en-US" sz="3200" b="1" dirty="0">
              <a:solidFill>
                <a:srgbClr val="002C6E"/>
              </a:solidFill>
              <a:latin typeface="Arial (body)"/>
            </a:endParaRPr>
          </a:p>
        </p:txBody>
      </p:sp>
      <p:sp>
        <p:nvSpPr>
          <p:cNvPr id="9" name="Content Placeholder 2"/>
          <p:cNvSpPr>
            <a:spLocks noGrp="1"/>
          </p:cNvSpPr>
          <p:nvPr>
            <p:ph idx="1"/>
          </p:nvPr>
        </p:nvSpPr>
        <p:spPr>
          <a:xfrm>
            <a:off x="648485" y="1138935"/>
            <a:ext cx="11426444" cy="4871136"/>
          </a:xfrm>
        </p:spPr>
        <p:txBody>
          <a:bodyPr>
            <a:normAutofit/>
          </a:bodyPr>
          <a:lstStyle/>
          <a:p>
            <a:pPr marL="514350" indent="-514350">
              <a:lnSpc>
                <a:spcPct val="120000"/>
              </a:lnSpc>
              <a:spcBef>
                <a:spcPts val="0"/>
              </a:spcBef>
              <a:buFont typeface="+mj-lt"/>
              <a:buAutoNum type="arabicPeriod"/>
            </a:pPr>
            <a:r>
              <a:rPr lang="en-US" sz="3000" dirty="0" smtClean="0">
                <a:cs typeface="Arial" panose="020B0604020202020204" pitchFamily="34" charset="0"/>
              </a:rPr>
              <a:t>Secondary Research </a:t>
            </a:r>
          </a:p>
          <a:p>
            <a:pPr marL="0" indent="0">
              <a:lnSpc>
                <a:spcPct val="120000"/>
              </a:lnSpc>
              <a:spcBef>
                <a:spcPts val="0"/>
              </a:spcBef>
              <a:buNone/>
            </a:pPr>
            <a:r>
              <a:rPr lang="en-US" sz="2200" b="1" dirty="0" smtClean="0">
                <a:solidFill>
                  <a:schemeClr val="tx1">
                    <a:lumMod val="65000"/>
                    <a:lumOff val="35000"/>
                  </a:schemeClr>
                </a:solidFill>
                <a:cs typeface="Arial" panose="020B0604020202020204" pitchFamily="34" charset="0"/>
              </a:rPr>
              <a:t>What is it: </a:t>
            </a:r>
            <a:r>
              <a:rPr lang="en-US" sz="2200" dirty="0" smtClean="0">
                <a:solidFill>
                  <a:schemeClr val="tx1">
                    <a:lumMod val="65000"/>
                    <a:lumOff val="35000"/>
                  </a:schemeClr>
                </a:solidFill>
                <a:cs typeface="Arial" panose="020B0604020202020204" pitchFamily="34" charset="0"/>
              </a:rPr>
              <a:t>Information that others have gathered through primary research</a:t>
            </a:r>
            <a:br>
              <a:rPr lang="en-US" sz="2200" dirty="0" smtClean="0">
                <a:solidFill>
                  <a:schemeClr val="tx1">
                    <a:lumMod val="65000"/>
                    <a:lumOff val="35000"/>
                  </a:schemeClr>
                </a:solidFill>
                <a:cs typeface="Arial" panose="020B0604020202020204" pitchFamily="34" charset="0"/>
              </a:rPr>
            </a:br>
            <a:r>
              <a:rPr lang="en-US" sz="2200" b="1" dirty="0" smtClean="0">
                <a:solidFill>
                  <a:schemeClr val="tx1">
                    <a:lumMod val="65000"/>
                    <a:lumOff val="35000"/>
                  </a:schemeClr>
                </a:solidFill>
                <a:cs typeface="Arial" panose="020B0604020202020204" pitchFamily="34" charset="0"/>
              </a:rPr>
              <a:t>Good for: </a:t>
            </a:r>
            <a:r>
              <a:rPr lang="en-US" sz="2200" dirty="0" smtClean="0">
                <a:solidFill>
                  <a:schemeClr val="tx1">
                    <a:lumMod val="65000"/>
                    <a:lumOff val="35000"/>
                  </a:schemeClr>
                </a:solidFill>
                <a:cs typeface="Arial" panose="020B0604020202020204" pitchFamily="34" charset="0"/>
              </a:rPr>
              <a:t>Assessing easy, low-cost and quick knowledge</a:t>
            </a:r>
            <a:endParaRPr lang="en-US" sz="2200" i="1" dirty="0" smtClean="0">
              <a:solidFill>
                <a:schemeClr val="tx1">
                  <a:lumMod val="65000"/>
                  <a:lumOff val="35000"/>
                </a:schemeClr>
              </a:solidFill>
              <a:cs typeface="Arial" panose="020B0604020202020204" pitchFamily="34" charset="0"/>
            </a:endParaRPr>
          </a:p>
          <a:p>
            <a:pPr marL="0" indent="0">
              <a:lnSpc>
                <a:spcPct val="120000"/>
              </a:lnSpc>
              <a:spcBef>
                <a:spcPts val="0"/>
              </a:spcBef>
              <a:buNone/>
            </a:pPr>
            <a:endParaRPr lang="en-US" sz="3200" b="1" i="1" dirty="0" smtClean="0">
              <a:solidFill>
                <a:srgbClr val="002C6E"/>
              </a:solidFill>
              <a:latin typeface="Arial" panose="020B0604020202020204" pitchFamily="34" charset="0"/>
              <a:cs typeface="Arial" panose="020B0604020202020204" pitchFamily="34" charset="0"/>
            </a:endParaRPr>
          </a:p>
          <a:p>
            <a:pPr marL="0" indent="0">
              <a:lnSpc>
                <a:spcPct val="120000"/>
              </a:lnSpc>
              <a:spcBef>
                <a:spcPts val="0"/>
              </a:spcBef>
              <a:buNone/>
            </a:pPr>
            <a:endParaRPr lang="en-US" sz="3200" b="1" i="1" dirty="0" smtClean="0">
              <a:solidFill>
                <a:srgbClr val="002C6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98585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7" name="TextBox 6"/>
          <p:cNvSpPr txBox="1"/>
          <p:nvPr/>
        </p:nvSpPr>
        <p:spPr>
          <a:xfrm>
            <a:off x="3972697" y="248016"/>
            <a:ext cx="3982583" cy="919401"/>
          </a:xfrm>
          <a:prstGeom prst="roundRect">
            <a:avLst/>
          </a:prstGeom>
          <a:noFill/>
          <a:ln w="50800">
            <a:solidFill>
              <a:schemeClr val="tx1"/>
            </a:solidFill>
          </a:ln>
        </p:spPr>
        <p:txBody>
          <a:bodyPr wrap="square" rtlCol="0">
            <a:spAutoFit/>
          </a:bodyPr>
          <a:lstStyle/>
          <a:p>
            <a:pPr algn="ctr"/>
            <a:r>
              <a:rPr lang="en-US" sz="2400" dirty="0" smtClean="0"/>
              <a:t>Premature infants don’t have access to Incubators</a:t>
            </a:r>
            <a:endParaRPr lang="en-US" sz="2400" dirty="0"/>
          </a:p>
        </p:txBody>
      </p:sp>
      <p:sp>
        <p:nvSpPr>
          <p:cNvPr id="15" name="TextBox 14"/>
          <p:cNvSpPr txBox="1"/>
          <p:nvPr/>
        </p:nvSpPr>
        <p:spPr>
          <a:xfrm>
            <a:off x="676656" y="1753728"/>
            <a:ext cx="2816352" cy="783193"/>
          </a:xfrm>
          <a:prstGeom prst="roundRect">
            <a:avLst/>
          </a:prstGeom>
          <a:noFill/>
          <a:ln w="50800">
            <a:solidFill>
              <a:schemeClr val="tx1"/>
            </a:solidFill>
          </a:ln>
        </p:spPr>
        <p:txBody>
          <a:bodyPr wrap="square" rtlCol="0">
            <a:spAutoFit/>
          </a:bodyPr>
          <a:lstStyle/>
          <a:p>
            <a:pPr algn="ctr"/>
            <a:r>
              <a:rPr lang="en-US" sz="2000" dirty="0" smtClean="0"/>
              <a:t>Hospital incubators are rare in Kathmandu</a:t>
            </a:r>
            <a:endParaRPr lang="en-US" sz="2000" dirty="0"/>
          </a:p>
        </p:txBody>
      </p:sp>
      <p:sp>
        <p:nvSpPr>
          <p:cNvPr id="16" name="TextBox 15"/>
          <p:cNvSpPr txBox="1"/>
          <p:nvPr/>
        </p:nvSpPr>
        <p:spPr>
          <a:xfrm>
            <a:off x="4700016" y="1753728"/>
            <a:ext cx="2816352" cy="442674"/>
          </a:xfrm>
          <a:prstGeom prst="roundRect">
            <a:avLst/>
          </a:prstGeom>
          <a:noFill/>
          <a:ln w="50800">
            <a:solidFill>
              <a:schemeClr val="tx1"/>
            </a:solidFill>
          </a:ln>
        </p:spPr>
        <p:txBody>
          <a:bodyPr wrap="square" rtlCol="0">
            <a:spAutoFit/>
          </a:bodyPr>
          <a:lstStyle/>
          <a:p>
            <a:pPr algn="ctr"/>
            <a:endParaRPr lang="en-US" sz="2000" dirty="0"/>
          </a:p>
        </p:txBody>
      </p:sp>
      <p:sp>
        <p:nvSpPr>
          <p:cNvPr id="17" name="TextBox 16"/>
          <p:cNvSpPr txBox="1"/>
          <p:nvPr/>
        </p:nvSpPr>
        <p:spPr>
          <a:xfrm>
            <a:off x="8723376" y="1753727"/>
            <a:ext cx="2816352" cy="442674"/>
          </a:xfrm>
          <a:prstGeom prst="roundRect">
            <a:avLst/>
          </a:prstGeom>
          <a:noFill/>
          <a:ln w="50800">
            <a:solidFill>
              <a:schemeClr val="tx1"/>
            </a:solidFill>
          </a:ln>
        </p:spPr>
        <p:txBody>
          <a:bodyPr wrap="square" rtlCol="0">
            <a:spAutoFit/>
          </a:bodyPr>
          <a:lstStyle/>
          <a:p>
            <a:pPr algn="ctr"/>
            <a:endParaRPr lang="en-US" sz="2000" dirty="0"/>
          </a:p>
        </p:txBody>
      </p:sp>
      <p:cxnSp>
        <p:nvCxnSpPr>
          <p:cNvPr id="12" name="Elbow Connector 11"/>
          <p:cNvCxnSpPr>
            <a:stCxn id="7" idx="2"/>
            <a:endCxn id="15" idx="0"/>
          </p:cNvCxnSpPr>
          <p:nvPr/>
        </p:nvCxnSpPr>
        <p:spPr>
          <a:xfrm rot="5400000">
            <a:off x="3731256" y="-479006"/>
            <a:ext cx="586311" cy="3879157"/>
          </a:xfrm>
          <a:prstGeom prst="bentConnector3">
            <a:avLst>
              <a:gd name="adj1" fmla="val 50000"/>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7" idx="2"/>
            <a:endCxn id="17" idx="0"/>
          </p:cNvCxnSpPr>
          <p:nvPr/>
        </p:nvCxnSpPr>
        <p:spPr>
          <a:xfrm rot="16200000" flipH="1">
            <a:off x="7754615" y="-623210"/>
            <a:ext cx="586310" cy="4167563"/>
          </a:xfrm>
          <a:prstGeom prst="bentConnector3">
            <a:avLst>
              <a:gd name="adj1" fmla="val 50000"/>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2" name="Elbow Connector 21"/>
          <p:cNvCxnSpPr>
            <a:stCxn id="7" idx="2"/>
            <a:endCxn id="16" idx="0"/>
          </p:cNvCxnSpPr>
          <p:nvPr/>
        </p:nvCxnSpPr>
        <p:spPr>
          <a:xfrm rot="16200000" flipH="1">
            <a:off x="5742935" y="1388470"/>
            <a:ext cx="586311" cy="144203"/>
          </a:xfrm>
          <a:prstGeom prst="bentConnector3">
            <a:avLst>
              <a:gd name="adj1" fmla="val 50000"/>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15" idx="2"/>
            <a:endCxn id="30" idx="0"/>
          </p:cNvCxnSpPr>
          <p:nvPr/>
        </p:nvCxnSpPr>
        <p:spPr>
          <a:xfrm rot="5400000">
            <a:off x="1246191" y="2369722"/>
            <a:ext cx="671443" cy="1005840"/>
          </a:xfrm>
          <a:prstGeom prst="bentConnector3">
            <a:avLst>
              <a:gd name="adj1" fmla="val 50000"/>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05740" y="3208364"/>
            <a:ext cx="1746504" cy="442674"/>
          </a:xfrm>
          <a:prstGeom prst="roundRect">
            <a:avLst/>
          </a:prstGeom>
          <a:noFill/>
          <a:ln w="50800">
            <a:solidFill>
              <a:schemeClr val="tx1"/>
            </a:solidFill>
          </a:ln>
        </p:spPr>
        <p:txBody>
          <a:bodyPr wrap="square" rtlCol="0">
            <a:spAutoFit/>
          </a:bodyPr>
          <a:lstStyle/>
          <a:p>
            <a:pPr algn="ctr"/>
            <a:r>
              <a:rPr lang="en-US" sz="2000" dirty="0" smtClean="0"/>
              <a:t>Expensive</a:t>
            </a:r>
            <a:endParaRPr lang="en-US" sz="2000" dirty="0"/>
          </a:p>
        </p:txBody>
      </p:sp>
      <p:sp>
        <p:nvSpPr>
          <p:cNvPr id="32" name="TextBox 31"/>
          <p:cNvSpPr txBox="1"/>
          <p:nvPr/>
        </p:nvSpPr>
        <p:spPr>
          <a:xfrm>
            <a:off x="2084833" y="3208364"/>
            <a:ext cx="1746504" cy="783193"/>
          </a:xfrm>
          <a:prstGeom prst="roundRect">
            <a:avLst/>
          </a:prstGeom>
          <a:noFill/>
          <a:ln w="50800">
            <a:solidFill>
              <a:schemeClr val="tx1"/>
            </a:solidFill>
          </a:ln>
        </p:spPr>
        <p:txBody>
          <a:bodyPr wrap="square" rtlCol="0">
            <a:spAutoFit/>
          </a:bodyPr>
          <a:lstStyle/>
          <a:p>
            <a:pPr algn="ctr"/>
            <a:r>
              <a:rPr lang="en-US" sz="2000" dirty="0" smtClean="0"/>
              <a:t>Donated Incubators</a:t>
            </a:r>
            <a:endParaRPr lang="en-US" sz="2000" dirty="0"/>
          </a:p>
        </p:txBody>
      </p:sp>
      <p:cxnSp>
        <p:nvCxnSpPr>
          <p:cNvPr id="34" name="Elbow Connector 33"/>
          <p:cNvCxnSpPr>
            <a:stCxn id="15" idx="2"/>
            <a:endCxn id="32" idx="0"/>
          </p:cNvCxnSpPr>
          <p:nvPr/>
        </p:nvCxnSpPr>
        <p:spPr>
          <a:xfrm rot="16200000" flipH="1">
            <a:off x="2185737" y="2436015"/>
            <a:ext cx="671443" cy="873253"/>
          </a:xfrm>
          <a:prstGeom prst="bentConnector3">
            <a:avLst>
              <a:gd name="adj1" fmla="val 50000"/>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078992" y="4695374"/>
            <a:ext cx="1746504" cy="783193"/>
          </a:xfrm>
          <a:prstGeom prst="roundRect">
            <a:avLst/>
          </a:prstGeom>
          <a:noFill/>
          <a:ln w="50800">
            <a:solidFill>
              <a:schemeClr val="tx1"/>
            </a:solidFill>
          </a:ln>
        </p:spPr>
        <p:txBody>
          <a:bodyPr wrap="square" rtlCol="0">
            <a:spAutoFit/>
          </a:bodyPr>
          <a:lstStyle/>
          <a:p>
            <a:pPr algn="ctr"/>
            <a:r>
              <a:rPr lang="en-US" sz="2000" dirty="0" smtClean="0"/>
              <a:t>Confusing to operate</a:t>
            </a:r>
            <a:endParaRPr lang="en-US" sz="2000" dirty="0"/>
          </a:p>
        </p:txBody>
      </p:sp>
      <p:cxnSp>
        <p:nvCxnSpPr>
          <p:cNvPr id="42" name="Elbow Connector 41"/>
          <p:cNvCxnSpPr>
            <a:stCxn id="32" idx="2"/>
            <a:endCxn id="49" idx="0"/>
          </p:cNvCxnSpPr>
          <p:nvPr/>
        </p:nvCxnSpPr>
        <p:spPr>
          <a:xfrm rot="16200000" flipH="1">
            <a:off x="3039630" y="3910012"/>
            <a:ext cx="703817" cy="866906"/>
          </a:xfrm>
          <a:prstGeom prst="bentConnector3">
            <a:avLst>
              <a:gd name="adj1" fmla="val 50000"/>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2951739" y="4695374"/>
            <a:ext cx="1746504" cy="783193"/>
          </a:xfrm>
          <a:prstGeom prst="roundRect">
            <a:avLst/>
          </a:prstGeom>
          <a:noFill/>
          <a:ln w="50800">
            <a:solidFill>
              <a:schemeClr val="tx1"/>
            </a:solidFill>
          </a:ln>
        </p:spPr>
        <p:txBody>
          <a:bodyPr wrap="square" rtlCol="0">
            <a:spAutoFit/>
          </a:bodyPr>
          <a:lstStyle/>
          <a:p>
            <a:pPr algn="ctr"/>
            <a:r>
              <a:rPr lang="en-US" sz="2000" dirty="0" smtClean="0"/>
              <a:t>Difficult to repair</a:t>
            </a:r>
            <a:endParaRPr lang="en-US" sz="2000" dirty="0"/>
          </a:p>
        </p:txBody>
      </p:sp>
      <p:cxnSp>
        <p:nvCxnSpPr>
          <p:cNvPr id="51" name="Elbow Connector 50"/>
          <p:cNvCxnSpPr>
            <a:stCxn id="32" idx="2"/>
            <a:endCxn id="37" idx="0"/>
          </p:cNvCxnSpPr>
          <p:nvPr/>
        </p:nvCxnSpPr>
        <p:spPr>
          <a:xfrm rot="5400000">
            <a:off x="2103257" y="3840545"/>
            <a:ext cx="703817" cy="1005841"/>
          </a:xfrm>
          <a:prstGeom prst="bentConnector3">
            <a:avLst>
              <a:gd name="adj1" fmla="val 50000"/>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58221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6" name="Title 1"/>
          <p:cNvSpPr>
            <a:spLocks noGrp="1"/>
          </p:cNvSpPr>
          <p:nvPr>
            <p:ph type="title"/>
          </p:nvPr>
        </p:nvSpPr>
        <p:spPr>
          <a:xfrm>
            <a:off x="378815" y="135899"/>
            <a:ext cx="6833982" cy="821725"/>
          </a:xfrm>
          <a:noFill/>
        </p:spPr>
        <p:txBody>
          <a:bodyPr>
            <a:normAutofit/>
          </a:bodyPr>
          <a:lstStyle/>
          <a:p>
            <a:r>
              <a:rPr lang="en-US" sz="3200" b="1" dirty="0" smtClean="0">
                <a:solidFill>
                  <a:srgbClr val="002C6E"/>
                </a:solidFill>
                <a:latin typeface="Arial (body)"/>
              </a:rPr>
              <a:t>“Discover” the Problem Methods</a:t>
            </a:r>
            <a:endParaRPr lang="en-US" sz="3200" b="1" dirty="0">
              <a:solidFill>
                <a:srgbClr val="002C6E"/>
              </a:solidFill>
              <a:latin typeface="Arial (body)"/>
            </a:endParaRPr>
          </a:p>
        </p:txBody>
      </p:sp>
      <p:sp>
        <p:nvSpPr>
          <p:cNvPr id="9" name="Content Placeholder 2"/>
          <p:cNvSpPr>
            <a:spLocks noGrp="1"/>
          </p:cNvSpPr>
          <p:nvPr>
            <p:ph idx="1"/>
          </p:nvPr>
        </p:nvSpPr>
        <p:spPr>
          <a:xfrm>
            <a:off x="648485" y="1138935"/>
            <a:ext cx="11426444" cy="4871136"/>
          </a:xfrm>
        </p:spPr>
        <p:txBody>
          <a:bodyPr>
            <a:normAutofit/>
          </a:bodyPr>
          <a:lstStyle/>
          <a:p>
            <a:pPr marL="514350" indent="-514350">
              <a:lnSpc>
                <a:spcPct val="120000"/>
              </a:lnSpc>
              <a:spcBef>
                <a:spcPts val="0"/>
              </a:spcBef>
              <a:buFont typeface="+mj-lt"/>
              <a:buAutoNum type="arabicPeriod"/>
            </a:pPr>
            <a:r>
              <a:rPr lang="en-US" sz="3000" dirty="0">
                <a:cs typeface="Arial" panose="020B0604020202020204" pitchFamily="34" charset="0"/>
              </a:rPr>
              <a:t>Secondary Research </a:t>
            </a:r>
          </a:p>
          <a:p>
            <a:pPr marL="0" indent="0">
              <a:lnSpc>
                <a:spcPct val="120000"/>
              </a:lnSpc>
              <a:spcBef>
                <a:spcPts val="0"/>
              </a:spcBef>
              <a:buNone/>
            </a:pPr>
            <a:r>
              <a:rPr lang="en-US" sz="2200" b="1" dirty="0">
                <a:solidFill>
                  <a:schemeClr val="tx1">
                    <a:lumMod val="65000"/>
                    <a:lumOff val="35000"/>
                  </a:schemeClr>
                </a:solidFill>
                <a:cs typeface="Arial" panose="020B0604020202020204" pitchFamily="34" charset="0"/>
              </a:rPr>
              <a:t>What is it: </a:t>
            </a:r>
            <a:r>
              <a:rPr lang="en-US" sz="2200" dirty="0">
                <a:solidFill>
                  <a:schemeClr val="tx1">
                    <a:lumMod val="65000"/>
                    <a:lumOff val="35000"/>
                  </a:schemeClr>
                </a:solidFill>
                <a:cs typeface="Arial" panose="020B0604020202020204" pitchFamily="34" charset="0"/>
              </a:rPr>
              <a:t>Information that others have gathered through primary research</a:t>
            </a:r>
            <a:br>
              <a:rPr lang="en-US" sz="2200" dirty="0">
                <a:solidFill>
                  <a:schemeClr val="tx1">
                    <a:lumMod val="65000"/>
                    <a:lumOff val="35000"/>
                  </a:schemeClr>
                </a:solidFill>
                <a:cs typeface="Arial" panose="020B0604020202020204" pitchFamily="34" charset="0"/>
              </a:rPr>
            </a:br>
            <a:r>
              <a:rPr lang="en-US" sz="2200" b="1" dirty="0">
                <a:solidFill>
                  <a:schemeClr val="tx1">
                    <a:lumMod val="65000"/>
                    <a:lumOff val="35000"/>
                  </a:schemeClr>
                </a:solidFill>
                <a:cs typeface="Arial" panose="020B0604020202020204" pitchFamily="34" charset="0"/>
              </a:rPr>
              <a:t>Good for: </a:t>
            </a:r>
            <a:r>
              <a:rPr lang="en-US" sz="2400" dirty="0">
                <a:solidFill>
                  <a:schemeClr val="tx1">
                    <a:lumMod val="65000"/>
                    <a:lumOff val="35000"/>
                  </a:schemeClr>
                </a:solidFill>
                <a:cs typeface="Arial" panose="020B0604020202020204" pitchFamily="34" charset="0"/>
              </a:rPr>
              <a:t>Assessing easy, low-cost and quick knowledge</a:t>
            </a:r>
            <a:endParaRPr lang="en-US" sz="3200" i="1" dirty="0">
              <a:solidFill>
                <a:schemeClr val="tx1">
                  <a:lumMod val="65000"/>
                  <a:lumOff val="35000"/>
                </a:schemeClr>
              </a:solidFill>
              <a:cs typeface="Arial" panose="020B0604020202020204" pitchFamily="34" charset="0"/>
            </a:endParaRPr>
          </a:p>
          <a:p>
            <a:pPr marL="0" indent="0">
              <a:lnSpc>
                <a:spcPct val="120000"/>
              </a:lnSpc>
              <a:spcBef>
                <a:spcPts val="0"/>
              </a:spcBef>
              <a:buNone/>
            </a:pPr>
            <a:endParaRPr lang="en-US" sz="3000" dirty="0" smtClean="0">
              <a:cs typeface="Arial" panose="020B0604020202020204" pitchFamily="34" charset="0"/>
            </a:endParaRPr>
          </a:p>
          <a:p>
            <a:pPr marL="0" indent="0">
              <a:lnSpc>
                <a:spcPct val="120000"/>
              </a:lnSpc>
              <a:spcBef>
                <a:spcPts val="0"/>
              </a:spcBef>
              <a:buNone/>
            </a:pPr>
            <a:r>
              <a:rPr lang="en-US" sz="3000" dirty="0" smtClean="0">
                <a:cs typeface="Arial" panose="020B0604020202020204" pitchFamily="34" charset="0"/>
              </a:rPr>
              <a:t>2. Contextual Inquiry</a:t>
            </a:r>
          </a:p>
          <a:p>
            <a:pPr marL="0" indent="0">
              <a:lnSpc>
                <a:spcPct val="120000"/>
              </a:lnSpc>
              <a:spcBef>
                <a:spcPts val="0"/>
              </a:spcBef>
              <a:buNone/>
            </a:pPr>
            <a:r>
              <a:rPr lang="en-US" sz="2200" b="1" dirty="0" smtClean="0">
                <a:solidFill>
                  <a:schemeClr val="tx1">
                    <a:lumMod val="65000"/>
                    <a:lumOff val="35000"/>
                  </a:schemeClr>
                </a:solidFill>
                <a:cs typeface="Arial" panose="020B0604020202020204" pitchFamily="34" charset="0"/>
              </a:rPr>
              <a:t>What is it: </a:t>
            </a:r>
            <a:r>
              <a:rPr lang="en-US" sz="2200" dirty="0" smtClean="0">
                <a:solidFill>
                  <a:schemeClr val="tx1">
                    <a:lumMod val="65000"/>
                    <a:lumOff val="35000"/>
                  </a:schemeClr>
                </a:solidFill>
                <a:cs typeface="Arial" panose="020B0604020202020204" pitchFamily="34" charset="0"/>
              </a:rPr>
              <a:t>Observation and interviewing in context</a:t>
            </a:r>
            <a:br>
              <a:rPr lang="en-US" sz="2200" dirty="0" smtClean="0">
                <a:solidFill>
                  <a:schemeClr val="tx1">
                    <a:lumMod val="65000"/>
                    <a:lumOff val="35000"/>
                  </a:schemeClr>
                </a:solidFill>
                <a:cs typeface="Arial" panose="020B0604020202020204" pitchFamily="34" charset="0"/>
              </a:rPr>
            </a:br>
            <a:r>
              <a:rPr lang="en-US" sz="2200" b="1" dirty="0" smtClean="0">
                <a:solidFill>
                  <a:schemeClr val="tx1">
                    <a:lumMod val="65000"/>
                    <a:lumOff val="35000"/>
                  </a:schemeClr>
                </a:solidFill>
                <a:cs typeface="Arial" panose="020B0604020202020204" pitchFamily="34" charset="0"/>
              </a:rPr>
              <a:t>Good for: </a:t>
            </a:r>
            <a:r>
              <a:rPr lang="en-US" sz="2200" dirty="0" smtClean="0">
                <a:solidFill>
                  <a:schemeClr val="tx1">
                    <a:lumMod val="65000"/>
                    <a:lumOff val="35000"/>
                  </a:schemeClr>
                </a:solidFill>
                <a:cs typeface="Arial" panose="020B0604020202020204" pitchFamily="34" charset="0"/>
              </a:rPr>
              <a:t>Build first-hand understanding of behaviors and experiences</a:t>
            </a:r>
            <a:endParaRPr lang="en-US" sz="2200" dirty="0">
              <a:solidFill>
                <a:srgbClr val="002C6E"/>
              </a:solidFill>
              <a:cs typeface="Arial" panose="020B0604020202020204" pitchFamily="34" charset="0"/>
            </a:endParaRPr>
          </a:p>
          <a:p>
            <a:pPr marL="0" indent="0">
              <a:lnSpc>
                <a:spcPct val="120000"/>
              </a:lnSpc>
              <a:spcBef>
                <a:spcPts val="0"/>
              </a:spcBef>
              <a:buNone/>
            </a:pPr>
            <a:endParaRPr lang="en-US" sz="2400" dirty="0">
              <a:solidFill>
                <a:srgbClr val="002C6E"/>
              </a:solidFill>
              <a:latin typeface="Arial" panose="020B0604020202020204" pitchFamily="34" charset="0"/>
              <a:cs typeface="Arial" panose="020B0604020202020204" pitchFamily="34" charset="0"/>
            </a:endParaRPr>
          </a:p>
          <a:p>
            <a:pPr marL="0" indent="0">
              <a:lnSpc>
                <a:spcPct val="120000"/>
              </a:lnSpc>
              <a:spcBef>
                <a:spcPts val="0"/>
              </a:spcBef>
              <a:buNone/>
            </a:pPr>
            <a:endParaRPr lang="en-US" sz="3200" i="1" dirty="0" smtClean="0">
              <a:solidFill>
                <a:srgbClr val="002C6E"/>
              </a:solidFill>
              <a:latin typeface="Arial" panose="020B0604020202020204" pitchFamily="34" charset="0"/>
              <a:cs typeface="Arial" panose="020B0604020202020204" pitchFamily="34" charset="0"/>
            </a:endParaRPr>
          </a:p>
          <a:p>
            <a:pPr marL="0" indent="0">
              <a:lnSpc>
                <a:spcPct val="120000"/>
              </a:lnSpc>
              <a:spcBef>
                <a:spcPts val="0"/>
              </a:spcBef>
              <a:buNone/>
            </a:pPr>
            <a:endParaRPr lang="en-US" sz="3200" b="1" i="1" dirty="0">
              <a:solidFill>
                <a:srgbClr val="002C6E"/>
              </a:solidFill>
              <a:latin typeface="Arial" panose="020B0604020202020204" pitchFamily="34" charset="0"/>
              <a:cs typeface="Arial" panose="020B0604020202020204" pitchFamily="34" charset="0"/>
            </a:endParaRPr>
          </a:p>
          <a:p>
            <a:pPr marL="0" indent="0">
              <a:lnSpc>
                <a:spcPct val="120000"/>
              </a:lnSpc>
              <a:spcBef>
                <a:spcPts val="0"/>
              </a:spcBef>
              <a:buNone/>
            </a:pPr>
            <a:endParaRPr lang="en-US" sz="3200" b="1" i="1" dirty="0" smtClean="0">
              <a:solidFill>
                <a:srgbClr val="002C6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37094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350;p49" descr="IMG_1890.jpg"/>
          <p:cNvPicPr preferRelativeResize="0"/>
          <p:nvPr/>
        </p:nvPicPr>
        <p:blipFill rotWithShape="1">
          <a:blip r:embed="rId3">
            <a:alphaModFix/>
          </a:blip>
          <a:srcRect l="13978" r="13094"/>
          <a:stretch/>
        </p:blipFill>
        <p:spPr>
          <a:xfrm rot="-5400000">
            <a:off x="3080425" y="-3080426"/>
            <a:ext cx="6031149" cy="12192000"/>
          </a:xfrm>
          <a:prstGeom prst="rect">
            <a:avLst/>
          </a:prstGeom>
          <a:noFill/>
          <a:ln>
            <a:noFill/>
          </a:ln>
        </p:spPr>
      </p:pic>
      <p:sp>
        <p:nvSpPr>
          <p:cNvPr id="6" name="TextBox 5">
            <a:extLst>
              <a:ext uri="{FF2B5EF4-FFF2-40B4-BE49-F238E27FC236}">
                <a16:creationId xmlns:a16="http://schemas.microsoft.com/office/drawing/2014/main" id="{8038CEB6-9BA9-FE40-91C3-A417227E26B9}"/>
              </a:ext>
            </a:extLst>
          </p:cNvPr>
          <p:cNvSpPr txBox="1"/>
          <p:nvPr/>
        </p:nvSpPr>
        <p:spPr>
          <a:xfrm>
            <a:off x="884865" y="4259127"/>
            <a:ext cx="1871923" cy="523220"/>
          </a:xfrm>
          <a:prstGeom prst="rect">
            <a:avLst/>
          </a:prstGeom>
          <a:noFill/>
        </p:spPr>
        <p:txBody>
          <a:bodyPr wrap="none" lIns="91440" tIns="45720" rIns="91440" bIns="45720" rtlCol="0">
            <a:spAutoFit/>
          </a:bodyPr>
          <a:lstStyle/>
          <a:p>
            <a:pPr algn="ctr"/>
            <a:r>
              <a:rPr lang="en-US" sz="2800" b="1" dirty="0" smtClean="0">
                <a:solidFill>
                  <a:schemeClr val="bg1"/>
                </a:solidFill>
              </a:rPr>
              <a:t>“Show me”</a:t>
            </a:r>
          </a:p>
        </p:txBody>
      </p:sp>
      <p:sp>
        <p:nvSpPr>
          <p:cNvPr id="4" name="Rectangle 3"/>
          <p:cNvSpPr/>
          <p:nvPr/>
        </p:nvSpPr>
        <p:spPr>
          <a:xfrm>
            <a:off x="0" y="208208"/>
            <a:ext cx="9238497" cy="1221886"/>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200" b="1" dirty="0" smtClean="0">
                <a:solidFill>
                  <a:srgbClr val="002060"/>
                </a:solidFill>
                <a:latin typeface="Arial (body)"/>
              </a:rPr>
              <a:t>Contextual Inquiry</a:t>
            </a:r>
            <a:br>
              <a:rPr lang="en-US" sz="3200" b="1" dirty="0" smtClean="0">
                <a:solidFill>
                  <a:srgbClr val="002060"/>
                </a:solidFill>
                <a:latin typeface="Arial (body)"/>
              </a:rPr>
            </a:br>
            <a:r>
              <a:rPr lang="en-US" sz="2400" dirty="0" smtClean="0">
                <a:solidFill>
                  <a:srgbClr val="002060"/>
                </a:solidFill>
                <a:latin typeface="Arial (body)"/>
              </a:rPr>
              <a:t>Observation and interviewing in context</a:t>
            </a:r>
            <a:endParaRPr lang="en-US" sz="3200" dirty="0">
              <a:solidFill>
                <a:srgbClr val="002060"/>
              </a:solidFill>
            </a:endParaRPr>
          </a:p>
        </p:txBody>
      </p:sp>
      <p:sp>
        <p:nvSpPr>
          <p:cNvPr id="8" name="Oval 7"/>
          <p:cNvSpPr/>
          <p:nvPr/>
        </p:nvSpPr>
        <p:spPr>
          <a:xfrm>
            <a:off x="11780276" y="175532"/>
            <a:ext cx="195171" cy="195171"/>
          </a:xfrm>
          <a:prstGeom prst="ellipse">
            <a:avLst/>
          </a:prstGeom>
          <a:solidFill>
            <a:srgbClr val="A31D3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1" b="16336"/>
          <a:stretch/>
        </p:blipFill>
        <p:spPr>
          <a:xfrm>
            <a:off x="11599116" y="0"/>
            <a:ext cx="592884" cy="496032"/>
          </a:xfrm>
          <a:prstGeom prst="rect">
            <a:avLst/>
          </a:prstGeom>
        </p:spPr>
      </p:pic>
    </p:spTree>
    <p:extLst>
      <p:ext uri="{BB962C8B-B14F-4D97-AF65-F5344CB8AC3E}">
        <p14:creationId xmlns:p14="http://schemas.microsoft.com/office/powerpoint/2010/main" val="26297124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A935CA-62C9-2F4C-94A6-0618B6198D07}"/>
              </a:ext>
            </a:extLst>
          </p:cNvPr>
          <p:cNvPicPr>
            <a:picLocks noChangeAspect="1"/>
          </p:cNvPicPr>
          <p:nvPr/>
        </p:nvPicPr>
        <p:blipFill>
          <a:blip r:embed="rId3"/>
          <a:stretch>
            <a:fillRect/>
          </a:stretch>
        </p:blipFill>
        <p:spPr>
          <a:xfrm>
            <a:off x="0" y="0"/>
            <a:ext cx="12192000" cy="6024282"/>
          </a:xfrm>
          <a:prstGeom prst="rect">
            <a:avLst/>
          </a:prstGeom>
        </p:spPr>
      </p:pic>
      <p:sp>
        <p:nvSpPr>
          <p:cNvPr id="6" name="TextBox 5">
            <a:extLst>
              <a:ext uri="{FF2B5EF4-FFF2-40B4-BE49-F238E27FC236}">
                <a16:creationId xmlns:a16="http://schemas.microsoft.com/office/drawing/2014/main" id="{8038CEB6-9BA9-FE40-91C3-A417227E26B9}"/>
              </a:ext>
            </a:extLst>
          </p:cNvPr>
          <p:cNvSpPr txBox="1"/>
          <p:nvPr/>
        </p:nvSpPr>
        <p:spPr>
          <a:xfrm>
            <a:off x="618468" y="4181306"/>
            <a:ext cx="3455305" cy="954107"/>
          </a:xfrm>
          <a:prstGeom prst="rect">
            <a:avLst/>
          </a:prstGeom>
          <a:noFill/>
        </p:spPr>
        <p:txBody>
          <a:bodyPr wrap="none" lIns="91440" tIns="45720" rIns="91440" bIns="45720" rtlCol="0">
            <a:spAutoFit/>
          </a:bodyPr>
          <a:lstStyle/>
          <a:p>
            <a:pPr algn="ctr"/>
            <a:endParaRPr lang="en-US" sz="2800" b="1" dirty="0" smtClean="0">
              <a:solidFill>
                <a:schemeClr val="bg1"/>
              </a:solidFill>
            </a:endParaRPr>
          </a:p>
          <a:p>
            <a:pPr algn="ctr"/>
            <a:r>
              <a:rPr lang="en-US" sz="2800" b="1" dirty="0" smtClean="0">
                <a:solidFill>
                  <a:schemeClr val="bg1"/>
                </a:solidFill>
              </a:rPr>
              <a:t>Look </a:t>
            </a:r>
            <a:r>
              <a:rPr lang="en-US" sz="2800" b="1" dirty="0">
                <a:solidFill>
                  <a:schemeClr val="bg1"/>
                </a:solidFill>
              </a:rPr>
              <a:t>for workarounds</a:t>
            </a:r>
          </a:p>
        </p:txBody>
      </p:sp>
      <p:sp>
        <p:nvSpPr>
          <p:cNvPr id="4" name="Rectangle 3"/>
          <p:cNvSpPr/>
          <p:nvPr/>
        </p:nvSpPr>
        <p:spPr>
          <a:xfrm>
            <a:off x="0" y="208208"/>
            <a:ext cx="9238497" cy="1221886"/>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200" b="1" dirty="0" smtClean="0">
                <a:solidFill>
                  <a:srgbClr val="002060"/>
                </a:solidFill>
                <a:latin typeface="Arial (body)"/>
              </a:rPr>
              <a:t>Contextual Inquiry</a:t>
            </a:r>
            <a:br>
              <a:rPr lang="en-US" sz="3200" b="1" dirty="0" smtClean="0">
                <a:solidFill>
                  <a:srgbClr val="002060"/>
                </a:solidFill>
                <a:latin typeface="Arial (body)"/>
              </a:rPr>
            </a:br>
            <a:r>
              <a:rPr lang="en-US" sz="2400" dirty="0" smtClean="0">
                <a:solidFill>
                  <a:srgbClr val="002060"/>
                </a:solidFill>
                <a:latin typeface="Arial (body)"/>
              </a:rPr>
              <a:t>Observation and interviewing in context</a:t>
            </a:r>
            <a:endParaRPr lang="en-US" sz="3200" dirty="0">
              <a:solidFill>
                <a:srgbClr val="002060"/>
              </a:solidFill>
            </a:endParaRPr>
          </a:p>
        </p:txBody>
      </p:sp>
      <p:sp>
        <p:nvSpPr>
          <p:cNvPr id="8" name="Oval 7"/>
          <p:cNvSpPr/>
          <p:nvPr/>
        </p:nvSpPr>
        <p:spPr>
          <a:xfrm>
            <a:off x="11780276" y="175532"/>
            <a:ext cx="195171" cy="195171"/>
          </a:xfrm>
          <a:prstGeom prst="ellipse">
            <a:avLst/>
          </a:prstGeom>
          <a:solidFill>
            <a:srgbClr val="A31D3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1" b="16336"/>
          <a:stretch/>
        </p:blipFill>
        <p:spPr>
          <a:xfrm>
            <a:off x="11599116" y="0"/>
            <a:ext cx="592884" cy="496032"/>
          </a:xfrm>
          <a:prstGeom prst="rect">
            <a:avLst/>
          </a:prstGeom>
        </p:spPr>
      </p:pic>
    </p:spTree>
    <p:extLst>
      <p:ext uri="{BB962C8B-B14F-4D97-AF65-F5344CB8AC3E}">
        <p14:creationId xmlns:p14="http://schemas.microsoft.com/office/powerpoint/2010/main" val="8974326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0" y="0"/>
            <a:ext cx="12192000" cy="6006354"/>
          </a:xfrm>
          <a:prstGeom prst="rect">
            <a:avLst/>
          </a:prstGeom>
        </p:spPr>
      </p:pic>
      <p:sp>
        <p:nvSpPr>
          <p:cNvPr id="10" name="Oval 9"/>
          <p:cNvSpPr/>
          <p:nvPr/>
        </p:nvSpPr>
        <p:spPr>
          <a:xfrm>
            <a:off x="11780276" y="175532"/>
            <a:ext cx="195171" cy="195171"/>
          </a:xfrm>
          <a:prstGeom prst="ellipse">
            <a:avLst/>
          </a:prstGeom>
          <a:solidFill>
            <a:srgbClr val="A31D3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t="-1" b="16336"/>
          <a:stretch/>
        </p:blipFill>
        <p:spPr>
          <a:xfrm>
            <a:off x="11599116" y="0"/>
            <a:ext cx="592884" cy="496032"/>
          </a:xfrm>
          <a:prstGeom prst="rect">
            <a:avLst/>
          </a:prstGeom>
        </p:spPr>
      </p:pic>
      <p:sp>
        <p:nvSpPr>
          <p:cNvPr id="6" name="Rectangle 5"/>
          <p:cNvSpPr/>
          <p:nvPr/>
        </p:nvSpPr>
        <p:spPr>
          <a:xfrm>
            <a:off x="0" y="208208"/>
            <a:ext cx="9238497" cy="1221886"/>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200" b="1" dirty="0" smtClean="0">
                <a:solidFill>
                  <a:srgbClr val="002060"/>
                </a:solidFill>
                <a:latin typeface="Arial (body)"/>
              </a:rPr>
              <a:t>Contextual Inquiry</a:t>
            </a:r>
            <a:br>
              <a:rPr lang="en-US" sz="3200" b="1" dirty="0" smtClean="0">
                <a:solidFill>
                  <a:srgbClr val="002060"/>
                </a:solidFill>
                <a:latin typeface="Arial (body)"/>
              </a:rPr>
            </a:br>
            <a:r>
              <a:rPr lang="en-US" sz="2400" dirty="0" smtClean="0">
                <a:solidFill>
                  <a:srgbClr val="002060"/>
                </a:solidFill>
                <a:latin typeface="Arial (body)"/>
              </a:rPr>
              <a:t>Observation and interviewing in context</a:t>
            </a:r>
            <a:endParaRPr lang="en-US" sz="3200" dirty="0">
              <a:solidFill>
                <a:srgbClr val="002060"/>
              </a:solidFill>
            </a:endParaRPr>
          </a:p>
        </p:txBody>
      </p:sp>
    </p:spTree>
    <p:extLst>
      <p:ext uri="{BB962C8B-B14F-4D97-AF65-F5344CB8AC3E}">
        <p14:creationId xmlns:p14="http://schemas.microsoft.com/office/powerpoint/2010/main" val="21564741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7" name="TextBox 6"/>
          <p:cNvSpPr txBox="1"/>
          <p:nvPr/>
        </p:nvSpPr>
        <p:spPr>
          <a:xfrm>
            <a:off x="4261104" y="248016"/>
            <a:ext cx="3694176" cy="919401"/>
          </a:xfrm>
          <a:prstGeom prst="roundRect">
            <a:avLst/>
          </a:prstGeom>
          <a:noFill/>
          <a:ln w="50800">
            <a:solidFill>
              <a:schemeClr val="tx1"/>
            </a:solidFill>
          </a:ln>
        </p:spPr>
        <p:txBody>
          <a:bodyPr wrap="square" rtlCol="0">
            <a:spAutoFit/>
          </a:bodyPr>
          <a:lstStyle/>
          <a:p>
            <a:pPr algn="ctr"/>
            <a:r>
              <a:rPr lang="en-US" sz="2400" dirty="0" smtClean="0"/>
              <a:t>Premature infants don’t have access to incubators </a:t>
            </a:r>
            <a:endParaRPr lang="en-US" sz="2400" dirty="0"/>
          </a:p>
        </p:txBody>
      </p:sp>
      <p:sp>
        <p:nvSpPr>
          <p:cNvPr id="15" name="TextBox 14"/>
          <p:cNvSpPr txBox="1"/>
          <p:nvPr/>
        </p:nvSpPr>
        <p:spPr>
          <a:xfrm>
            <a:off x="676656" y="1753728"/>
            <a:ext cx="2816352" cy="442674"/>
          </a:xfrm>
          <a:prstGeom prst="roundRect">
            <a:avLst/>
          </a:prstGeom>
          <a:noFill/>
          <a:ln w="50800">
            <a:solidFill>
              <a:schemeClr val="tx1"/>
            </a:solidFill>
          </a:ln>
        </p:spPr>
        <p:txBody>
          <a:bodyPr wrap="square" rtlCol="0">
            <a:spAutoFit/>
          </a:bodyPr>
          <a:lstStyle/>
          <a:p>
            <a:pPr algn="ctr"/>
            <a:r>
              <a:rPr lang="en-US" sz="2000" dirty="0" smtClean="0"/>
              <a:t>Incubators are rare</a:t>
            </a:r>
            <a:endParaRPr lang="en-US" sz="2000" dirty="0"/>
          </a:p>
        </p:txBody>
      </p:sp>
      <p:sp>
        <p:nvSpPr>
          <p:cNvPr id="16" name="TextBox 15"/>
          <p:cNvSpPr txBox="1"/>
          <p:nvPr/>
        </p:nvSpPr>
        <p:spPr>
          <a:xfrm>
            <a:off x="4700016" y="1753728"/>
            <a:ext cx="2816352" cy="783193"/>
          </a:xfrm>
          <a:prstGeom prst="roundRect">
            <a:avLst/>
          </a:prstGeom>
          <a:noFill/>
          <a:ln w="50800">
            <a:solidFill>
              <a:schemeClr val="tx1"/>
            </a:solidFill>
          </a:ln>
        </p:spPr>
        <p:txBody>
          <a:bodyPr wrap="square" rtlCol="0">
            <a:spAutoFit/>
          </a:bodyPr>
          <a:lstStyle/>
          <a:p>
            <a:pPr algn="ctr"/>
            <a:r>
              <a:rPr lang="en-US" sz="2000" dirty="0" smtClean="0"/>
              <a:t>Most </a:t>
            </a:r>
            <a:r>
              <a:rPr lang="en-US" sz="2000" dirty="0"/>
              <a:t>N</a:t>
            </a:r>
            <a:r>
              <a:rPr lang="en-US" sz="2000" dirty="0" smtClean="0"/>
              <a:t>epalese infants are born at home</a:t>
            </a:r>
            <a:endParaRPr lang="en-US" sz="2000" dirty="0"/>
          </a:p>
        </p:txBody>
      </p:sp>
      <p:sp>
        <p:nvSpPr>
          <p:cNvPr id="17" name="TextBox 16"/>
          <p:cNvSpPr txBox="1"/>
          <p:nvPr/>
        </p:nvSpPr>
        <p:spPr>
          <a:xfrm>
            <a:off x="8723376" y="1753727"/>
            <a:ext cx="2816352" cy="442674"/>
          </a:xfrm>
          <a:prstGeom prst="roundRect">
            <a:avLst/>
          </a:prstGeom>
          <a:noFill/>
          <a:ln w="50800">
            <a:solidFill>
              <a:schemeClr val="tx1"/>
            </a:solidFill>
          </a:ln>
        </p:spPr>
        <p:txBody>
          <a:bodyPr wrap="square" rtlCol="0">
            <a:spAutoFit/>
          </a:bodyPr>
          <a:lstStyle/>
          <a:p>
            <a:pPr algn="ctr"/>
            <a:endParaRPr lang="en-US" sz="2000" dirty="0"/>
          </a:p>
        </p:txBody>
      </p:sp>
      <p:cxnSp>
        <p:nvCxnSpPr>
          <p:cNvPr id="12" name="Elbow Connector 11"/>
          <p:cNvCxnSpPr>
            <a:stCxn id="7" idx="2"/>
            <a:endCxn id="15" idx="0"/>
          </p:cNvCxnSpPr>
          <p:nvPr/>
        </p:nvCxnSpPr>
        <p:spPr>
          <a:xfrm rot="5400000">
            <a:off x="3803357" y="-551108"/>
            <a:ext cx="586311" cy="4023360"/>
          </a:xfrm>
          <a:prstGeom prst="bentConnector3">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7" idx="2"/>
            <a:endCxn id="17" idx="0"/>
          </p:cNvCxnSpPr>
          <p:nvPr/>
        </p:nvCxnSpPr>
        <p:spPr>
          <a:xfrm rot="16200000" flipH="1">
            <a:off x="7826717" y="-551108"/>
            <a:ext cx="586310" cy="4023360"/>
          </a:xfrm>
          <a:prstGeom prst="bentConnector3">
            <a:avLst>
              <a:gd name="adj1" fmla="val 50000"/>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2" name="Elbow Connector 21"/>
          <p:cNvCxnSpPr>
            <a:stCxn id="7" idx="2"/>
            <a:endCxn id="16" idx="0"/>
          </p:cNvCxnSpPr>
          <p:nvPr/>
        </p:nvCxnSpPr>
        <p:spPr>
          <a:xfrm rot="5400000">
            <a:off x="5815037" y="1460572"/>
            <a:ext cx="586311" cy="12700"/>
          </a:xfrm>
          <a:prstGeom prst="bentConnector3">
            <a:avLst>
              <a:gd name="adj1" fmla="val 50000"/>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15" idx="2"/>
            <a:endCxn id="30" idx="0"/>
          </p:cNvCxnSpPr>
          <p:nvPr/>
        </p:nvCxnSpPr>
        <p:spPr>
          <a:xfrm rot="5400000">
            <a:off x="1075931" y="2199463"/>
            <a:ext cx="1011962" cy="1005840"/>
          </a:xfrm>
          <a:prstGeom prst="bentConnector3">
            <a:avLst>
              <a:gd name="adj1" fmla="val 50000"/>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05740" y="3208364"/>
            <a:ext cx="1746504" cy="442674"/>
          </a:xfrm>
          <a:prstGeom prst="roundRect">
            <a:avLst/>
          </a:prstGeom>
          <a:noFill/>
          <a:ln w="50800">
            <a:solidFill>
              <a:schemeClr val="tx1"/>
            </a:solidFill>
          </a:ln>
        </p:spPr>
        <p:txBody>
          <a:bodyPr wrap="square" rtlCol="0">
            <a:spAutoFit/>
          </a:bodyPr>
          <a:lstStyle/>
          <a:p>
            <a:pPr algn="ctr"/>
            <a:r>
              <a:rPr lang="en-US" sz="2000" dirty="0" smtClean="0"/>
              <a:t>Expensive</a:t>
            </a:r>
            <a:endParaRPr lang="en-US" sz="2000" dirty="0"/>
          </a:p>
        </p:txBody>
      </p:sp>
      <p:sp>
        <p:nvSpPr>
          <p:cNvPr id="32" name="TextBox 31"/>
          <p:cNvSpPr txBox="1"/>
          <p:nvPr/>
        </p:nvSpPr>
        <p:spPr>
          <a:xfrm>
            <a:off x="2084833" y="3208364"/>
            <a:ext cx="1746504" cy="783193"/>
          </a:xfrm>
          <a:prstGeom prst="roundRect">
            <a:avLst/>
          </a:prstGeom>
          <a:noFill/>
          <a:ln w="50800">
            <a:solidFill>
              <a:schemeClr val="tx1"/>
            </a:solidFill>
          </a:ln>
        </p:spPr>
        <p:txBody>
          <a:bodyPr wrap="square" rtlCol="0">
            <a:spAutoFit/>
          </a:bodyPr>
          <a:lstStyle/>
          <a:p>
            <a:pPr algn="ctr"/>
            <a:r>
              <a:rPr lang="en-US" sz="2000" dirty="0" smtClean="0"/>
              <a:t>Donated Incubators</a:t>
            </a:r>
            <a:endParaRPr lang="en-US" sz="2000" dirty="0"/>
          </a:p>
        </p:txBody>
      </p:sp>
      <p:cxnSp>
        <p:nvCxnSpPr>
          <p:cNvPr id="34" name="Elbow Connector 33"/>
          <p:cNvCxnSpPr>
            <a:stCxn id="15" idx="2"/>
            <a:endCxn id="32" idx="0"/>
          </p:cNvCxnSpPr>
          <p:nvPr/>
        </p:nvCxnSpPr>
        <p:spPr>
          <a:xfrm rot="16200000" flipH="1">
            <a:off x="2015477" y="2265756"/>
            <a:ext cx="1011962" cy="873253"/>
          </a:xfrm>
          <a:prstGeom prst="bentConnector3">
            <a:avLst>
              <a:gd name="adj1" fmla="val 50000"/>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603504" y="4695374"/>
            <a:ext cx="1746504" cy="783193"/>
          </a:xfrm>
          <a:prstGeom prst="roundRect">
            <a:avLst/>
          </a:prstGeom>
          <a:noFill/>
          <a:ln w="50800">
            <a:solidFill>
              <a:schemeClr val="tx1"/>
            </a:solidFill>
          </a:ln>
        </p:spPr>
        <p:txBody>
          <a:bodyPr wrap="square" rtlCol="0">
            <a:spAutoFit/>
          </a:bodyPr>
          <a:lstStyle/>
          <a:p>
            <a:pPr algn="ctr"/>
            <a:r>
              <a:rPr lang="en-US" sz="2000" dirty="0" smtClean="0"/>
              <a:t>Confusing to operate</a:t>
            </a:r>
            <a:endParaRPr lang="en-US" sz="2000" dirty="0"/>
          </a:p>
        </p:txBody>
      </p:sp>
      <p:cxnSp>
        <p:nvCxnSpPr>
          <p:cNvPr id="42" name="Elbow Connector 41"/>
          <p:cNvCxnSpPr>
            <a:stCxn id="32" idx="2"/>
            <a:endCxn id="49" idx="0"/>
          </p:cNvCxnSpPr>
          <p:nvPr/>
        </p:nvCxnSpPr>
        <p:spPr>
          <a:xfrm rot="16200000" flipH="1">
            <a:off x="2801886" y="4147756"/>
            <a:ext cx="703817" cy="391418"/>
          </a:xfrm>
          <a:prstGeom prst="bentConnector3">
            <a:avLst>
              <a:gd name="adj1" fmla="val 50000"/>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2476251" y="4695374"/>
            <a:ext cx="1746504" cy="783193"/>
          </a:xfrm>
          <a:prstGeom prst="roundRect">
            <a:avLst/>
          </a:prstGeom>
          <a:noFill/>
          <a:ln w="50800">
            <a:solidFill>
              <a:schemeClr val="tx1"/>
            </a:solidFill>
          </a:ln>
        </p:spPr>
        <p:txBody>
          <a:bodyPr wrap="square" rtlCol="0">
            <a:spAutoFit/>
          </a:bodyPr>
          <a:lstStyle/>
          <a:p>
            <a:pPr algn="ctr"/>
            <a:r>
              <a:rPr lang="en-US" sz="2000" dirty="0" smtClean="0"/>
              <a:t>Difficult to repair</a:t>
            </a:r>
            <a:endParaRPr lang="en-US" sz="2000" dirty="0"/>
          </a:p>
        </p:txBody>
      </p:sp>
      <p:cxnSp>
        <p:nvCxnSpPr>
          <p:cNvPr id="51" name="Elbow Connector 50"/>
          <p:cNvCxnSpPr>
            <a:stCxn id="32" idx="2"/>
            <a:endCxn id="37" idx="0"/>
          </p:cNvCxnSpPr>
          <p:nvPr/>
        </p:nvCxnSpPr>
        <p:spPr>
          <a:xfrm rot="5400000">
            <a:off x="1865513" y="3602801"/>
            <a:ext cx="703817" cy="1481329"/>
          </a:xfrm>
          <a:prstGeom prst="bentConnector3">
            <a:avLst>
              <a:gd name="adj1" fmla="val 50000"/>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406011" y="3240738"/>
            <a:ext cx="1746504" cy="783193"/>
          </a:xfrm>
          <a:prstGeom prst="roundRect">
            <a:avLst/>
          </a:prstGeom>
          <a:noFill/>
          <a:ln w="50800">
            <a:solidFill>
              <a:schemeClr val="tx1"/>
            </a:solidFill>
          </a:ln>
        </p:spPr>
        <p:txBody>
          <a:bodyPr wrap="square" rtlCol="0">
            <a:spAutoFit/>
          </a:bodyPr>
          <a:lstStyle/>
          <a:p>
            <a:pPr algn="ctr"/>
            <a:r>
              <a:rPr lang="en-US" sz="2000" dirty="0" smtClean="0"/>
              <a:t>Distance to hospital</a:t>
            </a:r>
            <a:endParaRPr lang="en-US" sz="2000" dirty="0"/>
          </a:p>
        </p:txBody>
      </p:sp>
      <p:cxnSp>
        <p:nvCxnSpPr>
          <p:cNvPr id="21" name="Elbow Connector 20"/>
          <p:cNvCxnSpPr>
            <a:endCxn id="19" idx="0"/>
          </p:cNvCxnSpPr>
          <p:nvPr/>
        </p:nvCxnSpPr>
        <p:spPr>
          <a:xfrm rot="10800000" flipV="1">
            <a:off x="5279264" y="2881784"/>
            <a:ext cx="835281" cy="358954"/>
          </a:xfrm>
          <a:prstGeom prst="bentConnector2">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362447" y="3226652"/>
            <a:ext cx="1746504" cy="442674"/>
          </a:xfrm>
          <a:prstGeom prst="roundRect">
            <a:avLst/>
          </a:prstGeom>
          <a:noFill/>
          <a:ln w="50800">
            <a:solidFill>
              <a:schemeClr val="tx1"/>
            </a:solidFill>
          </a:ln>
        </p:spPr>
        <p:txBody>
          <a:bodyPr wrap="square" rtlCol="0">
            <a:spAutoFit/>
          </a:bodyPr>
          <a:lstStyle/>
          <a:p>
            <a:pPr algn="ctr"/>
            <a:r>
              <a:rPr lang="en-US" sz="2000" dirty="0" smtClean="0"/>
              <a:t>Cost</a:t>
            </a:r>
            <a:endParaRPr lang="en-US" sz="2000" dirty="0"/>
          </a:p>
        </p:txBody>
      </p:sp>
      <p:cxnSp>
        <p:nvCxnSpPr>
          <p:cNvPr id="24" name="Elbow Connector 23"/>
          <p:cNvCxnSpPr>
            <a:stCxn id="16" idx="2"/>
            <a:endCxn id="23" idx="0"/>
          </p:cNvCxnSpPr>
          <p:nvPr/>
        </p:nvCxnSpPr>
        <p:spPr>
          <a:xfrm rot="16200000" flipH="1">
            <a:off x="6327080" y="2318032"/>
            <a:ext cx="689731" cy="1127507"/>
          </a:xfrm>
          <a:prstGeom prst="bentConnector3">
            <a:avLst>
              <a:gd name="adj1" fmla="val 50000"/>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402838" y="4506411"/>
            <a:ext cx="1746504" cy="442674"/>
          </a:xfrm>
          <a:prstGeom prst="roundRect">
            <a:avLst/>
          </a:prstGeom>
          <a:noFill/>
          <a:ln w="50800">
            <a:solidFill>
              <a:schemeClr val="tx1"/>
            </a:solidFill>
          </a:ln>
        </p:spPr>
        <p:txBody>
          <a:bodyPr wrap="square" rtlCol="0">
            <a:spAutoFit/>
          </a:bodyPr>
          <a:lstStyle/>
          <a:p>
            <a:pPr algn="ctr"/>
            <a:r>
              <a:rPr lang="en-US" sz="2000" dirty="0" smtClean="0"/>
              <a:t>Transportation</a:t>
            </a:r>
            <a:endParaRPr lang="en-US" sz="2000" dirty="0"/>
          </a:p>
        </p:txBody>
      </p:sp>
      <p:cxnSp>
        <p:nvCxnSpPr>
          <p:cNvPr id="36" name="Elbow Connector 35"/>
          <p:cNvCxnSpPr>
            <a:endCxn id="19" idx="2"/>
          </p:cNvCxnSpPr>
          <p:nvPr/>
        </p:nvCxnSpPr>
        <p:spPr>
          <a:xfrm flipV="1">
            <a:off x="5276090" y="4023931"/>
            <a:ext cx="3173" cy="1"/>
          </a:xfrm>
          <a:prstGeom prst="bentConnector2">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1" name="Elbow Connector 40"/>
          <p:cNvCxnSpPr>
            <a:stCxn id="29" idx="0"/>
            <a:endCxn id="19" idx="2"/>
          </p:cNvCxnSpPr>
          <p:nvPr/>
        </p:nvCxnSpPr>
        <p:spPr>
          <a:xfrm rot="5400000" flipH="1" flipV="1">
            <a:off x="5036436" y="4263585"/>
            <a:ext cx="482480" cy="3173"/>
          </a:xfrm>
          <a:prstGeom prst="bentConnector3">
            <a:avLst>
              <a:gd name="adj1" fmla="val 50000"/>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72556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6" name="Title 1"/>
          <p:cNvSpPr>
            <a:spLocks noGrp="1"/>
          </p:cNvSpPr>
          <p:nvPr>
            <p:ph type="title"/>
          </p:nvPr>
        </p:nvSpPr>
        <p:spPr>
          <a:xfrm>
            <a:off x="378815" y="135899"/>
            <a:ext cx="6833982" cy="821725"/>
          </a:xfrm>
          <a:noFill/>
        </p:spPr>
        <p:txBody>
          <a:bodyPr>
            <a:normAutofit/>
          </a:bodyPr>
          <a:lstStyle/>
          <a:p>
            <a:r>
              <a:rPr lang="en-US" sz="3200" b="1" dirty="0" smtClean="0">
                <a:solidFill>
                  <a:srgbClr val="002C6E"/>
                </a:solidFill>
                <a:latin typeface="Arial (body)"/>
              </a:rPr>
              <a:t>“Discover” the Problem Methods</a:t>
            </a:r>
            <a:endParaRPr lang="en-US" sz="3200" b="1" dirty="0">
              <a:solidFill>
                <a:srgbClr val="002C6E"/>
              </a:solidFill>
              <a:latin typeface="Arial (body)"/>
            </a:endParaRPr>
          </a:p>
        </p:txBody>
      </p:sp>
      <p:sp>
        <p:nvSpPr>
          <p:cNvPr id="9" name="Content Placeholder 2"/>
          <p:cNvSpPr>
            <a:spLocks noGrp="1"/>
          </p:cNvSpPr>
          <p:nvPr>
            <p:ph idx="1"/>
          </p:nvPr>
        </p:nvSpPr>
        <p:spPr>
          <a:xfrm>
            <a:off x="648485" y="1138935"/>
            <a:ext cx="11426444" cy="4871136"/>
          </a:xfrm>
        </p:spPr>
        <p:txBody>
          <a:bodyPr>
            <a:normAutofit fontScale="77500" lnSpcReduction="20000"/>
          </a:bodyPr>
          <a:lstStyle/>
          <a:p>
            <a:pPr marL="514350" indent="-514350">
              <a:lnSpc>
                <a:spcPct val="120000"/>
              </a:lnSpc>
              <a:spcBef>
                <a:spcPts val="0"/>
              </a:spcBef>
              <a:buFont typeface="+mj-lt"/>
              <a:buAutoNum type="arabicPeriod"/>
            </a:pPr>
            <a:r>
              <a:rPr lang="en-US" sz="3900" dirty="0">
                <a:cs typeface="Arial" panose="020B0604020202020204" pitchFamily="34" charset="0"/>
              </a:rPr>
              <a:t>Secondary Research </a:t>
            </a:r>
          </a:p>
          <a:p>
            <a:pPr marL="0" indent="0">
              <a:lnSpc>
                <a:spcPct val="120000"/>
              </a:lnSpc>
              <a:spcBef>
                <a:spcPts val="0"/>
              </a:spcBef>
              <a:buNone/>
            </a:pPr>
            <a:r>
              <a:rPr lang="en-US" b="1" dirty="0">
                <a:solidFill>
                  <a:schemeClr val="tx1">
                    <a:lumMod val="65000"/>
                    <a:lumOff val="35000"/>
                  </a:schemeClr>
                </a:solidFill>
                <a:cs typeface="Arial" panose="020B0604020202020204" pitchFamily="34" charset="0"/>
              </a:rPr>
              <a:t>What is it: </a:t>
            </a:r>
            <a:r>
              <a:rPr lang="en-US" dirty="0">
                <a:solidFill>
                  <a:schemeClr val="tx1">
                    <a:lumMod val="65000"/>
                    <a:lumOff val="35000"/>
                  </a:schemeClr>
                </a:solidFill>
                <a:cs typeface="Arial" panose="020B0604020202020204" pitchFamily="34" charset="0"/>
              </a:rPr>
              <a:t>Information that others have gathered through primary research</a:t>
            </a:r>
            <a:br>
              <a:rPr lang="en-US" dirty="0">
                <a:solidFill>
                  <a:schemeClr val="tx1">
                    <a:lumMod val="65000"/>
                    <a:lumOff val="35000"/>
                  </a:schemeClr>
                </a:solidFill>
                <a:cs typeface="Arial" panose="020B0604020202020204" pitchFamily="34" charset="0"/>
              </a:rPr>
            </a:br>
            <a:r>
              <a:rPr lang="en-US" b="1" dirty="0">
                <a:solidFill>
                  <a:schemeClr val="tx1">
                    <a:lumMod val="65000"/>
                    <a:lumOff val="35000"/>
                  </a:schemeClr>
                </a:solidFill>
                <a:cs typeface="Arial" panose="020B0604020202020204" pitchFamily="34" charset="0"/>
              </a:rPr>
              <a:t>Good for: </a:t>
            </a:r>
            <a:r>
              <a:rPr lang="en-US" dirty="0">
                <a:solidFill>
                  <a:schemeClr val="tx1">
                    <a:lumMod val="65000"/>
                    <a:lumOff val="35000"/>
                  </a:schemeClr>
                </a:solidFill>
                <a:cs typeface="Arial" panose="020B0604020202020204" pitchFamily="34" charset="0"/>
              </a:rPr>
              <a:t>Assessing easy, low-cost and quick knowledge</a:t>
            </a:r>
            <a:endParaRPr lang="en-US" i="1" dirty="0">
              <a:solidFill>
                <a:schemeClr val="tx1">
                  <a:lumMod val="65000"/>
                  <a:lumOff val="35000"/>
                </a:schemeClr>
              </a:solidFill>
              <a:cs typeface="Arial" panose="020B0604020202020204" pitchFamily="34" charset="0"/>
            </a:endParaRPr>
          </a:p>
          <a:p>
            <a:pPr marL="514350" indent="-514350">
              <a:lnSpc>
                <a:spcPct val="120000"/>
              </a:lnSpc>
              <a:spcBef>
                <a:spcPts val="0"/>
              </a:spcBef>
              <a:buFont typeface="+mj-lt"/>
              <a:buAutoNum type="arabicPeriod"/>
            </a:pPr>
            <a:endParaRPr lang="en-US" sz="4200" dirty="0">
              <a:cs typeface="Arial" panose="020B0604020202020204" pitchFamily="34" charset="0"/>
            </a:endParaRPr>
          </a:p>
          <a:p>
            <a:pPr marL="0" indent="0">
              <a:lnSpc>
                <a:spcPct val="120000"/>
              </a:lnSpc>
              <a:spcBef>
                <a:spcPts val="0"/>
              </a:spcBef>
              <a:buNone/>
            </a:pPr>
            <a:r>
              <a:rPr lang="en-US" sz="3900" dirty="0">
                <a:cs typeface="Arial" panose="020B0604020202020204" pitchFamily="34" charset="0"/>
              </a:rPr>
              <a:t>2. Contextual Inquiry</a:t>
            </a:r>
          </a:p>
          <a:p>
            <a:pPr marL="0" indent="0">
              <a:lnSpc>
                <a:spcPct val="120000"/>
              </a:lnSpc>
              <a:spcBef>
                <a:spcPts val="0"/>
              </a:spcBef>
              <a:buNone/>
            </a:pPr>
            <a:r>
              <a:rPr lang="en-US" b="1" dirty="0">
                <a:solidFill>
                  <a:schemeClr val="tx1">
                    <a:lumMod val="65000"/>
                    <a:lumOff val="35000"/>
                  </a:schemeClr>
                </a:solidFill>
                <a:cs typeface="Arial" panose="020B0604020202020204" pitchFamily="34" charset="0"/>
              </a:rPr>
              <a:t>What is it: </a:t>
            </a:r>
            <a:r>
              <a:rPr lang="en-US" dirty="0">
                <a:solidFill>
                  <a:schemeClr val="tx1">
                    <a:lumMod val="65000"/>
                    <a:lumOff val="35000"/>
                  </a:schemeClr>
                </a:solidFill>
                <a:cs typeface="Arial" panose="020B0604020202020204" pitchFamily="34" charset="0"/>
              </a:rPr>
              <a:t>Observation and interviewing in context</a:t>
            </a:r>
            <a:br>
              <a:rPr lang="en-US" dirty="0">
                <a:solidFill>
                  <a:schemeClr val="tx1">
                    <a:lumMod val="65000"/>
                    <a:lumOff val="35000"/>
                  </a:schemeClr>
                </a:solidFill>
                <a:cs typeface="Arial" panose="020B0604020202020204" pitchFamily="34" charset="0"/>
              </a:rPr>
            </a:br>
            <a:r>
              <a:rPr lang="en-US" b="1" dirty="0">
                <a:solidFill>
                  <a:schemeClr val="tx1">
                    <a:lumMod val="65000"/>
                    <a:lumOff val="35000"/>
                  </a:schemeClr>
                </a:solidFill>
                <a:cs typeface="Arial" panose="020B0604020202020204" pitchFamily="34" charset="0"/>
              </a:rPr>
              <a:t>Good for: </a:t>
            </a:r>
            <a:r>
              <a:rPr lang="en-US" dirty="0">
                <a:solidFill>
                  <a:schemeClr val="tx1">
                    <a:lumMod val="65000"/>
                    <a:lumOff val="35000"/>
                  </a:schemeClr>
                </a:solidFill>
                <a:cs typeface="Arial" panose="020B0604020202020204" pitchFamily="34" charset="0"/>
              </a:rPr>
              <a:t>Build first-hand understanding of behaviors and experiences</a:t>
            </a:r>
            <a:endParaRPr lang="en-US" dirty="0">
              <a:solidFill>
                <a:srgbClr val="002C6E"/>
              </a:solidFill>
              <a:cs typeface="Arial" panose="020B0604020202020204" pitchFamily="34" charset="0"/>
            </a:endParaRPr>
          </a:p>
          <a:p>
            <a:pPr marL="0" indent="0">
              <a:lnSpc>
                <a:spcPct val="120000"/>
              </a:lnSpc>
              <a:spcBef>
                <a:spcPts val="0"/>
              </a:spcBef>
              <a:buNone/>
            </a:pPr>
            <a:endParaRPr lang="en-US" sz="2400" dirty="0">
              <a:solidFill>
                <a:srgbClr val="002C6E"/>
              </a:solidFill>
              <a:cs typeface="Arial" panose="020B0604020202020204" pitchFamily="34" charset="0"/>
            </a:endParaRPr>
          </a:p>
          <a:p>
            <a:pPr marL="0" indent="0">
              <a:lnSpc>
                <a:spcPct val="120000"/>
              </a:lnSpc>
              <a:spcBef>
                <a:spcPts val="0"/>
              </a:spcBef>
              <a:buNone/>
            </a:pPr>
            <a:endParaRPr lang="en-US" dirty="0">
              <a:solidFill>
                <a:srgbClr val="002C6E"/>
              </a:solidFill>
              <a:cs typeface="Arial" panose="020B0604020202020204" pitchFamily="34" charset="0"/>
            </a:endParaRPr>
          </a:p>
          <a:p>
            <a:pPr marL="0" indent="0">
              <a:lnSpc>
                <a:spcPct val="120000"/>
              </a:lnSpc>
              <a:spcBef>
                <a:spcPts val="0"/>
              </a:spcBef>
              <a:buNone/>
            </a:pPr>
            <a:r>
              <a:rPr lang="en-US" sz="3900" dirty="0">
                <a:cs typeface="Arial" panose="020B0604020202020204" pitchFamily="34" charset="0"/>
              </a:rPr>
              <a:t>3</a:t>
            </a:r>
            <a:r>
              <a:rPr lang="en-US" sz="3900" dirty="0" smtClean="0">
                <a:cs typeface="Arial" panose="020B0604020202020204" pitchFamily="34" charset="0"/>
              </a:rPr>
              <a:t>. </a:t>
            </a:r>
            <a:r>
              <a:rPr lang="en-US" sz="3900" dirty="0">
                <a:cs typeface="Arial" panose="020B0604020202020204" pitchFamily="34" charset="0"/>
              </a:rPr>
              <a:t>Concierge</a:t>
            </a:r>
          </a:p>
          <a:p>
            <a:pPr marL="0" indent="0">
              <a:lnSpc>
                <a:spcPct val="120000"/>
              </a:lnSpc>
              <a:spcBef>
                <a:spcPts val="0"/>
              </a:spcBef>
              <a:buNone/>
            </a:pPr>
            <a:r>
              <a:rPr lang="en-US" b="1" dirty="0">
                <a:solidFill>
                  <a:schemeClr val="tx1">
                    <a:lumMod val="65000"/>
                    <a:lumOff val="35000"/>
                  </a:schemeClr>
                </a:solidFill>
                <a:cs typeface="Arial" panose="020B0604020202020204" pitchFamily="34" charset="0"/>
              </a:rPr>
              <a:t>What is it: </a:t>
            </a:r>
            <a:r>
              <a:rPr lang="en-US" dirty="0" smtClean="0">
                <a:solidFill>
                  <a:schemeClr val="tx1">
                    <a:lumMod val="65000"/>
                    <a:lumOff val="35000"/>
                  </a:schemeClr>
                </a:solidFill>
                <a:cs typeface="Arial" panose="020B0604020202020204" pitchFamily="34" charset="0"/>
              </a:rPr>
              <a:t>Navigate </a:t>
            </a:r>
            <a:r>
              <a:rPr lang="en-US" dirty="0">
                <a:solidFill>
                  <a:schemeClr val="tx1">
                    <a:lumMod val="65000"/>
                    <a:lumOff val="35000"/>
                  </a:schemeClr>
                </a:solidFill>
                <a:cs typeface="Arial" panose="020B0604020202020204" pitchFamily="34" charset="0"/>
              </a:rPr>
              <a:t>users through an experience</a:t>
            </a:r>
            <a:br>
              <a:rPr lang="en-US" dirty="0">
                <a:solidFill>
                  <a:schemeClr val="tx1">
                    <a:lumMod val="65000"/>
                    <a:lumOff val="35000"/>
                  </a:schemeClr>
                </a:solidFill>
                <a:cs typeface="Arial" panose="020B0604020202020204" pitchFamily="34" charset="0"/>
              </a:rPr>
            </a:br>
            <a:r>
              <a:rPr lang="en-US" b="1" dirty="0">
                <a:solidFill>
                  <a:schemeClr val="tx1">
                    <a:lumMod val="65000"/>
                    <a:lumOff val="35000"/>
                  </a:schemeClr>
                </a:solidFill>
                <a:cs typeface="Arial" panose="020B0604020202020204" pitchFamily="34" charset="0"/>
              </a:rPr>
              <a:t>Good for: </a:t>
            </a:r>
            <a:r>
              <a:rPr lang="en-US" dirty="0">
                <a:solidFill>
                  <a:schemeClr val="tx1">
                    <a:lumMod val="65000"/>
                    <a:lumOff val="35000"/>
                  </a:schemeClr>
                </a:solidFill>
                <a:cs typeface="Arial" panose="020B0604020202020204" pitchFamily="34" charset="0"/>
              </a:rPr>
              <a:t>Gain insight and build evidence for what people need</a:t>
            </a:r>
          </a:p>
          <a:p>
            <a:pPr marL="0" indent="0">
              <a:lnSpc>
                <a:spcPct val="120000"/>
              </a:lnSpc>
              <a:spcBef>
                <a:spcPts val="0"/>
              </a:spcBef>
              <a:buNone/>
            </a:pPr>
            <a:endParaRPr lang="en-US" sz="3200" b="1" i="1" dirty="0">
              <a:solidFill>
                <a:srgbClr val="002C6E"/>
              </a:solidFill>
              <a:latin typeface="Arial" panose="020B0604020202020204" pitchFamily="34" charset="0"/>
              <a:cs typeface="Arial" panose="020B0604020202020204" pitchFamily="34" charset="0"/>
            </a:endParaRPr>
          </a:p>
          <a:p>
            <a:pPr marL="0" indent="0">
              <a:lnSpc>
                <a:spcPct val="120000"/>
              </a:lnSpc>
              <a:spcBef>
                <a:spcPts val="0"/>
              </a:spcBef>
              <a:buNone/>
            </a:pPr>
            <a:endParaRPr lang="en-US" sz="3200" b="1" i="1" dirty="0" smtClean="0">
              <a:solidFill>
                <a:srgbClr val="002C6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31195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mt="35000"/>
          </a:blip>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5747" y="208208"/>
            <a:ext cx="9238497" cy="1221886"/>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200" b="1" dirty="0" smtClean="0">
                <a:solidFill>
                  <a:srgbClr val="002060"/>
                </a:solidFill>
                <a:latin typeface="Arial (body)"/>
              </a:rPr>
              <a:t>Concierge</a:t>
            </a:r>
            <a:br>
              <a:rPr lang="en-US" sz="3200" b="1" dirty="0" smtClean="0">
                <a:solidFill>
                  <a:srgbClr val="002060"/>
                </a:solidFill>
                <a:latin typeface="Arial (body)"/>
              </a:rPr>
            </a:br>
            <a:r>
              <a:rPr lang="en-US" sz="2400" dirty="0" smtClean="0">
                <a:solidFill>
                  <a:srgbClr val="002060"/>
                </a:solidFill>
                <a:latin typeface="Arial (body)"/>
              </a:rPr>
              <a:t>Navigate users through an experience</a:t>
            </a:r>
            <a:endParaRPr lang="en-US" sz="3200" dirty="0">
              <a:solidFill>
                <a:srgbClr val="002060"/>
              </a:solidFill>
            </a:endParaRPr>
          </a:p>
        </p:txBody>
      </p:sp>
      <p:pic>
        <p:nvPicPr>
          <p:cNvPr id="18" name="Picture 17" descr="Screen Shot 2017-04-12 at 10.59.53 AM copy.png">
            <a:extLst>
              <a:ext uri="{FF2B5EF4-FFF2-40B4-BE49-F238E27FC236}">
                <a16:creationId xmlns:a16="http://schemas.microsoft.com/office/drawing/2014/main" id="{FB76624F-0366-2D49-8A1E-964AEBE0425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6692"/>
          <a:stretch/>
        </p:blipFill>
        <p:spPr>
          <a:xfrm>
            <a:off x="3221589" y="2805620"/>
            <a:ext cx="2470250" cy="3200673"/>
          </a:xfrm>
          <a:prstGeom prst="rect">
            <a:avLst/>
          </a:prstGeom>
        </p:spPr>
      </p:pic>
      <p:pic>
        <p:nvPicPr>
          <p:cNvPr id="19" name="Picture 18" descr="Phone.png">
            <a:extLst>
              <a:ext uri="{FF2B5EF4-FFF2-40B4-BE49-F238E27FC236}">
                <a16:creationId xmlns:a16="http://schemas.microsoft.com/office/drawing/2014/main" id="{6700A5EB-F45F-6D45-925B-33A48C9C659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5935"/>
          <a:stretch/>
        </p:blipFill>
        <p:spPr>
          <a:xfrm>
            <a:off x="2581497" y="1591455"/>
            <a:ext cx="3799181" cy="4414838"/>
          </a:xfrm>
          <a:prstGeom prst="rect">
            <a:avLst/>
          </a:prstGeom>
        </p:spPr>
      </p:pic>
      <p:grpSp>
        <p:nvGrpSpPr>
          <p:cNvPr id="20" name="Group 19">
            <a:extLst>
              <a:ext uri="{FF2B5EF4-FFF2-40B4-BE49-F238E27FC236}">
                <a16:creationId xmlns:a16="http://schemas.microsoft.com/office/drawing/2014/main" id="{DA430CDA-4CF9-FC45-BA93-8694D50885CE}"/>
              </a:ext>
            </a:extLst>
          </p:cNvPr>
          <p:cNvGrpSpPr/>
          <p:nvPr/>
        </p:nvGrpSpPr>
        <p:grpSpPr>
          <a:xfrm>
            <a:off x="5787402" y="1591455"/>
            <a:ext cx="3814938" cy="4416505"/>
            <a:chOff x="5340473" y="233796"/>
            <a:chExt cx="2577856" cy="2984351"/>
          </a:xfrm>
        </p:grpSpPr>
        <p:pic>
          <p:nvPicPr>
            <p:cNvPr id="21" name="Picture 20" descr="IMG_1917.PNG">
              <a:extLst>
                <a:ext uri="{FF2B5EF4-FFF2-40B4-BE49-F238E27FC236}">
                  <a16:creationId xmlns:a16="http://schemas.microsoft.com/office/drawing/2014/main" id="{3ACB53BF-9D50-A445-B41B-2E82F9E7290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8224"/>
            <a:stretch/>
          </p:blipFill>
          <p:spPr>
            <a:xfrm>
              <a:off x="5778679" y="1056029"/>
              <a:ext cx="1691367" cy="2162118"/>
            </a:xfrm>
            <a:prstGeom prst="rect">
              <a:avLst/>
            </a:prstGeom>
          </p:spPr>
        </p:pic>
        <p:pic>
          <p:nvPicPr>
            <p:cNvPr id="22" name="Picture 21" descr="iphone_PNG5735.png">
              <a:extLst>
                <a:ext uri="{FF2B5EF4-FFF2-40B4-BE49-F238E27FC236}">
                  <a16:creationId xmlns:a16="http://schemas.microsoft.com/office/drawing/2014/main" id="{3947692A-05D4-884E-A844-9DB041C99AD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6176"/>
            <a:stretch/>
          </p:blipFill>
          <p:spPr>
            <a:xfrm>
              <a:off x="5340473" y="233796"/>
              <a:ext cx="2577856" cy="2984350"/>
            </a:xfrm>
            <a:prstGeom prst="rect">
              <a:avLst/>
            </a:prstGeom>
          </p:spPr>
        </p:pic>
      </p:grpSp>
      <p:sp>
        <p:nvSpPr>
          <p:cNvPr id="10" name="Oval 9"/>
          <p:cNvSpPr/>
          <p:nvPr/>
        </p:nvSpPr>
        <p:spPr>
          <a:xfrm>
            <a:off x="11780276" y="175532"/>
            <a:ext cx="195171" cy="195171"/>
          </a:xfrm>
          <a:prstGeom prst="ellipse">
            <a:avLst/>
          </a:prstGeom>
          <a:solidFill>
            <a:srgbClr val="A31D3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t="-1" b="16336"/>
          <a:stretch/>
        </p:blipFill>
        <p:spPr>
          <a:xfrm>
            <a:off x="11599116" y="0"/>
            <a:ext cx="592884" cy="496032"/>
          </a:xfrm>
          <a:prstGeom prst="rect">
            <a:avLst/>
          </a:prstGeom>
        </p:spPr>
      </p:pic>
    </p:spTree>
    <p:extLst>
      <p:ext uri="{BB962C8B-B14F-4D97-AF65-F5344CB8AC3E}">
        <p14:creationId xmlns:p14="http://schemas.microsoft.com/office/powerpoint/2010/main" val="31949244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1590"/>
            <a:ext cx="12192000" cy="6012923"/>
          </a:xfrm>
          <a:prstGeom prst="rect">
            <a:avLst/>
          </a:prstGeom>
        </p:spPr>
      </p:pic>
      <p:sp>
        <p:nvSpPr>
          <p:cNvPr id="10" name="Oval 9"/>
          <p:cNvSpPr/>
          <p:nvPr/>
        </p:nvSpPr>
        <p:spPr>
          <a:xfrm>
            <a:off x="11780276" y="175532"/>
            <a:ext cx="195171" cy="195171"/>
          </a:xfrm>
          <a:prstGeom prst="ellipse">
            <a:avLst/>
          </a:prstGeom>
          <a:solidFill>
            <a:srgbClr val="A31D3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t="-1" b="16336"/>
          <a:stretch/>
        </p:blipFill>
        <p:spPr>
          <a:xfrm>
            <a:off x="11599116" y="0"/>
            <a:ext cx="592884" cy="496032"/>
          </a:xfrm>
          <a:prstGeom prst="rect">
            <a:avLst/>
          </a:prstGeom>
        </p:spPr>
      </p:pic>
      <p:sp>
        <p:nvSpPr>
          <p:cNvPr id="7" name="Rectangle 6"/>
          <p:cNvSpPr/>
          <p:nvPr/>
        </p:nvSpPr>
        <p:spPr>
          <a:xfrm>
            <a:off x="5747" y="208208"/>
            <a:ext cx="9238497" cy="1221886"/>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200" b="1" dirty="0" smtClean="0">
                <a:solidFill>
                  <a:srgbClr val="002060"/>
                </a:solidFill>
                <a:latin typeface="Arial (body)"/>
              </a:rPr>
              <a:t>Concierge</a:t>
            </a:r>
            <a:br>
              <a:rPr lang="en-US" sz="3200" b="1" dirty="0" smtClean="0">
                <a:solidFill>
                  <a:srgbClr val="002060"/>
                </a:solidFill>
                <a:latin typeface="Arial (body)"/>
              </a:rPr>
            </a:br>
            <a:r>
              <a:rPr lang="en-US" sz="2400" dirty="0" smtClean="0">
                <a:solidFill>
                  <a:srgbClr val="002060"/>
                </a:solidFill>
                <a:latin typeface="Arial (body)"/>
              </a:rPr>
              <a:t>Navigate users through an experience</a:t>
            </a:r>
            <a:endParaRPr lang="en-US" sz="3200" dirty="0">
              <a:solidFill>
                <a:srgbClr val="002060"/>
              </a:solidFill>
            </a:endParaRPr>
          </a:p>
        </p:txBody>
      </p:sp>
    </p:spTree>
    <p:extLst>
      <p:ext uri="{BB962C8B-B14F-4D97-AF65-F5344CB8AC3E}">
        <p14:creationId xmlns:p14="http://schemas.microsoft.com/office/powerpoint/2010/main" val="32326027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318430" y="0"/>
            <a:ext cx="31315" cy="6010071"/>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10" name="Content Placeholder 2"/>
          <p:cNvSpPr txBox="1">
            <a:spLocks/>
          </p:cNvSpPr>
          <p:nvPr/>
        </p:nvSpPr>
        <p:spPr>
          <a:xfrm>
            <a:off x="0" y="2443096"/>
            <a:ext cx="12192000" cy="6152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en-US" sz="3200" b="1" i="1" dirty="0" smtClean="0">
                <a:solidFill>
                  <a:schemeClr val="accent1">
                    <a:lumMod val="60000"/>
                    <a:lumOff val="40000"/>
                  </a:schemeClr>
                </a:solidFill>
                <a:latin typeface="Arial" panose="020B0604020202020204" pitchFamily="34" charset="0"/>
                <a:cs typeface="Arial" panose="020B0604020202020204" pitchFamily="34" charset="0"/>
              </a:rPr>
              <a:t>Problem </a:t>
            </a:r>
            <a:r>
              <a:rPr lang="en-US" sz="3200" b="1" i="1" smtClean="0">
                <a:solidFill>
                  <a:schemeClr val="accent1">
                    <a:lumMod val="60000"/>
                    <a:lumOff val="40000"/>
                  </a:schemeClr>
                </a:solidFill>
                <a:latin typeface="Arial" panose="020B0604020202020204" pitchFamily="34" charset="0"/>
                <a:cs typeface="Arial" panose="020B0604020202020204" pitchFamily="34" charset="0"/>
              </a:rPr>
              <a:t>Driver + </a:t>
            </a:r>
            <a:r>
              <a:rPr lang="en-US" sz="3200" b="1" i="1" dirty="0" smtClean="0">
                <a:solidFill>
                  <a:schemeClr val="accent1">
                    <a:lumMod val="60000"/>
                    <a:lumOff val="40000"/>
                  </a:schemeClr>
                </a:solidFill>
                <a:latin typeface="Arial" panose="020B0604020202020204" pitchFamily="34" charset="0"/>
                <a:cs typeface="Arial" panose="020B0604020202020204" pitchFamily="34" charset="0"/>
              </a:rPr>
              <a:t>Needle</a:t>
            </a:r>
            <a:endParaRPr lang="en-US" b="1" i="1" dirty="0" smtClean="0">
              <a:solidFill>
                <a:schemeClr val="accent1">
                  <a:lumMod val="60000"/>
                  <a:lumOff val="40000"/>
                </a:schemeClr>
              </a:solidFill>
              <a:latin typeface="Arial" panose="020B0604020202020204" pitchFamily="34" charset="0"/>
              <a:cs typeface="Arial" panose="020B0604020202020204" pitchFamily="34" charset="0"/>
            </a:endParaRPr>
          </a:p>
        </p:txBody>
      </p:sp>
      <p:cxnSp>
        <p:nvCxnSpPr>
          <p:cNvPr id="13" name="Straight Connector 12"/>
          <p:cNvCxnSpPr/>
          <p:nvPr/>
        </p:nvCxnSpPr>
        <p:spPr>
          <a:xfrm>
            <a:off x="1458090" y="2133344"/>
            <a:ext cx="9440562" cy="0"/>
          </a:xfrm>
          <a:prstGeom prst="line">
            <a:avLst/>
          </a:prstGeom>
          <a:ln w="6350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0" y="3735445"/>
            <a:ext cx="12192000" cy="6152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en-US" sz="3200" b="1" i="1" dirty="0" smtClean="0">
                <a:solidFill>
                  <a:schemeClr val="accent1">
                    <a:lumMod val="60000"/>
                    <a:lumOff val="40000"/>
                  </a:schemeClr>
                </a:solidFill>
                <a:latin typeface="Arial" panose="020B0604020202020204" pitchFamily="34" charset="0"/>
                <a:cs typeface="Arial" panose="020B0604020202020204" pitchFamily="34" charset="0"/>
              </a:rPr>
              <a:t>Solution + Assumption</a:t>
            </a:r>
            <a:endParaRPr lang="en-US" b="1" i="1" dirty="0" smtClean="0">
              <a:solidFill>
                <a:schemeClr val="accent1">
                  <a:lumMod val="60000"/>
                  <a:lumOff val="40000"/>
                </a:schemeClr>
              </a:solidFill>
              <a:latin typeface="Arial" panose="020B0604020202020204" pitchFamily="34" charset="0"/>
              <a:cs typeface="Arial" panose="020B0604020202020204" pitchFamily="34" charset="0"/>
            </a:endParaRPr>
          </a:p>
        </p:txBody>
      </p:sp>
      <p:cxnSp>
        <p:nvCxnSpPr>
          <p:cNvPr id="16" name="Straight Connector 15"/>
          <p:cNvCxnSpPr/>
          <p:nvPr/>
        </p:nvCxnSpPr>
        <p:spPr>
          <a:xfrm>
            <a:off x="1458090" y="3369571"/>
            <a:ext cx="9440562" cy="0"/>
          </a:xfrm>
          <a:prstGeom prst="line">
            <a:avLst/>
          </a:prstGeom>
          <a:ln w="6350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441617" y="4707531"/>
            <a:ext cx="9440562" cy="0"/>
          </a:xfrm>
          <a:prstGeom prst="line">
            <a:avLst/>
          </a:prstGeom>
          <a:ln w="6350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9" name="Content Placeholder 2"/>
          <p:cNvSpPr txBox="1">
            <a:spLocks/>
          </p:cNvSpPr>
          <p:nvPr/>
        </p:nvSpPr>
        <p:spPr>
          <a:xfrm>
            <a:off x="-3894" y="5052768"/>
            <a:ext cx="12192000" cy="6152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en-US" sz="3200" b="1" i="1" dirty="0" smtClean="0">
                <a:solidFill>
                  <a:schemeClr val="accent1">
                    <a:lumMod val="60000"/>
                    <a:lumOff val="40000"/>
                  </a:schemeClr>
                </a:solidFill>
                <a:latin typeface="Arial" panose="020B0604020202020204" pitchFamily="34" charset="0"/>
                <a:cs typeface="Arial" panose="020B0604020202020204" pitchFamily="34" charset="0"/>
              </a:rPr>
              <a:t>Action + Next Steps</a:t>
            </a:r>
            <a:endParaRPr lang="en-US" b="1" i="1" dirty="0" smtClean="0">
              <a:solidFill>
                <a:schemeClr val="accent1">
                  <a:lumMod val="60000"/>
                  <a:lumOff val="40000"/>
                </a:schemeClr>
              </a:solidFill>
              <a:latin typeface="Arial" panose="020B0604020202020204" pitchFamily="34" charset="0"/>
              <a:cs typeface="Arial" panose="020B0604020202020204" pitchFamily="34" charset="0"/>
            </a:endParaRPr>
          </a:p>
        </p:txBody>
      </p:sp>
      <p:sp>
        <p:nvSpPr>
          <p:cNvPr id="22" name="Oval 21"/>
          <p:cNvSpPr/>
          <p:nvPr/>
        </p:nvSpPr>
        <p:spPr>
          <a:xfrm>
            <a:off x="1791953" y="2659675"/>
            <a:ext cx="195171" cy="195171"/>
          </a:xfrm>
          <a:prstGeom prst="ellipse">
            <a:avLst/>
          </a:prstGeom>
          <a:solidFill>
            <a:srgbClr val="A31D3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t="-1" b="16336"/>
          <a:stretch/>
        </p:blipFill>
        <p:spPr>
          <a:xfrm>
            <a:off x="1610793" y="2476999"/>
            <a:ext cx="592884" cy="496032"/>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b="15649"/>
          <a:stretch/>
        </p:blipFill>
        <p:spPr>
          <a:xfrm>
            <a:off x="1524528" y="4990989"/>
            <a:ext cx="802592" cy="676992"/>
          </a:xfrm>
          <a:prstGeom prst="rect">
            <a:avLst/>
          </a:prstGeom>
        </p:spPr>
      </p:pic>
      <p:pic>
        <p:nvPicPr>
          <p:cNvPr id="27" name="Picture 26"/>
          <p:cNvPicPr>
            <a:picLocks noChangeAspect="1"/>
          </p:cNvPicPr>
          <p:nvPr/>
        </p:nvPicPr>
        <p:blipFill rotWithShape="1">
          <a:blip r:embed="rId5" cstate="print">
            <a:extLst>
              <a:ext uri="{28A0092B-C50C-407E-A947-70E740481C1C}">
                <a14:useLocalDpi xmlns:a14="http://schemas.microsoft.com/office/drawing/2010/main" val="0"/>
              </a:ext>
            </a:extLst>
          </a:blip>
          <a:srcRect b="16229"/>
          <a:stretch/>
        </p:blipFill>
        <p:spPr>
          <a:xfrm>
            <a:off x="1524528" y="3669726"/>
            <a:ext cx="734840" cy="615585"/>
          </a:xfrm>
          <a:prstGeom prst="rect">
            <a:avLst/>
          </a:prstGeom>
        </p:spPr>
      </p:pic>
      <p:sp>
        <p:nvSpPr>
          <p:cNvPr id="31" name="Title 1"/>
          <p:cNvSpPr>
            <a:spLocks noGrp="1"/>
          </p:cNvSpPr>
          <p:nvPr>
            <p:ph type="title"/>
          </p:nvPr>
        </p:nvSpPr>
        <p:spPr>
          <a:xfrm>
            <a:off x="0" y="26946"/>
            <a:ext cx="12192000" cy="821725"/>
          </a:xfrm>
          <a:noFill/>
        </p:spPr>
        <p:txBody>
          <a:bodyPr>
            <a:normAutofit/>
          </a:bodyPr>
          <a:lstStyle/>
          <a:p>
            <a:pPr algn="ctr"/>
            <a:r>
              <a:rPr lang="en-US" sz="3600" b="1" dirty="0" smtClean="0">
                <a:solidFill>
                  <a:srgbClr val="002C6E"/>
                </a:solidFill>
                <a:latin typeface="Arial (body)"/>
              </a:rPr>
              <a:t>Boot Camp Overview / Activities </a:t>
            </a:r>
            <a:endParaRPr lang="en-US" sz="3600" b="1" dirty="0">
              <a:solidFill>
                <a:srgbClr val="002C6E"/>
              </a:solidFill>
              <a:latin typeface="Arial (body)"/>
            </a:endParaRPr>
          </a:p>
        </p:txBody>
      </p:sp>
      <p:sp>
        <p:nvSpPr>
          <p:cNvPr id="25" name="Content Placeholder 2"/>
          <p:cNvSpPr txBox="1">
            <a:spLocks/>
          </p:cNvSpPr>
          <p:nvPr/>
        </p:nvSpPr>
        <p:spPr>
          <a:xfrm>
            <a:off x="0" y="1200879"/>
            <a:ext cx="12192000" cy="6152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en-US" sz="3200" b="1" i="1" dirty="0" smtClean="0">
                <a:solidFill>
                  <a:schemeClr val="accent1">
                    <a:lumMod val="60000"/>
                    <a:lumOff val="40000"/>
                  </a:schemeClr>
                </a:solidFill>
                <a:latin typeface="Arial" panose="020B0604020202020204" pitchFamily="34" charset="0"/>
                <a:cs typeface="Arial" panose="020B0604020202020204" pitchFamily="34" charset="0"/>
              </a:rPr>
              <a:t>Introduction + Ice Breaker</a:t>
            </a:r>
            <a:endParaRPr lang="en-US" b="1" i="1" dirty="0" smtClean="0">
              <a:solidFill>
                <a:schemeClr val="accent1">
                  <a:lumMod val="60000"/>
                  <a:lumOff val="4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59070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7" name="TextBox 6"/>
          <p:cNvSpPr txBox="1"/>
          <p:nvPr/>
        </p:nvSpPr>
        <p:spPr>
          <a:xfrm>
            <a:off x="3393697" y="116909"/>
            <a:ext cx="5441696" cy="578882"/>
          </a:xfrm>
          <a:prstGeom prst="roundRect">
            <a:avLst/>
          </a:prstGeom>
          <a:noFill/>
          <a:ln w="50800">
            <a:solidFill>
              <a:schemeClr val="tx1"/>
            </a:solidFill>
          </a:ln>
        </p:spPr>
        <p:txBody>
          <a:bodyPr wrap="square" rtlCol="0">
            <a:spAutoFit/>
          </a:bodyPr>
          <a:lstStyle/>
          <a:p>
            <a:pPr algn="ctr"/>
            <a:r>
              <a:rPr lang="en-US" sz="2800" dirty="0" smtClean="0"/>
              <a:t>Increase access to incubators</a:t>
            </a:r>
            <a:endParaRPr lang="en-US" sz="2800" dirty="0"/>
          </a:p>
        </p:txBody>
      </p:sp>
      <p:sp>
        <p:nvSpPr>
          <p:cNvPr id="15" name="TextBox 14"/>
          <p:cNvSpPr txBox="1"/>
          <p:nvPr/>
        </p:nvSpPr>
        <p:spPr>
          <a:xfrm>
            <a:off x="676656" y="1753728"/>
            <a:ext cx="2816352" cy="442674"/>
          </a:xfrm>
          <a:prstGeom prst="roundRect">
            <a:avLst/>
          </a:prstGeom>
          <a:noFill/>
          <a:ln w="50800">
            <a:solidFill>
              <a:schemeClr val="tx1"/>
            </a:solidFill>
          </a:ln>
        </p:spPr>
        <p:txBody>
          <a:bodyPr wrap="square" rtlCol="0">
            <a:spAutoFit/>
          </a:bodyPr>
          <a:lstStyle/>
          <a:p>
            <a:pPr algn="ctr"/>
            <a:r>
              <a:rPr lang="en-US" sz="2000" dirty="0" smtClean="0"/>
              <a:t>Incubators are rare</a:t>
            </a:r>
            <a:endParaRPr lang="en-US" sz="2000" dirty="0"/>
          </a:p>
        </p:txBody>
      </p:sp>
      <p:sp>
        <p:nvSpPr>
          <p:cNvPr id="16" name="TextBox 15"/>
          <p:cNvSpPr txBox="1"/>
          <p:nvPr/>
        </p:nvSpPr>
        <p:spPr>
          <a:xfrm>
            <a:off x="4700016" y="1753728"/>
            <a:ext cx="2816352" cy="783193"/>
          </a:xfrm>
          <a:prstGeom prst="roundRect">
            <a:avLst/>
          </a:prstGeom>
          <a:noFill/>
          <a:ln w="50800">
            <a:solidFill>
              <a:schemeClr val="tx1"/>
            </a:solidFill>
          </a:ln>
        </p:spPr>
        <p:txBody>
          <a:bodyPr wrap="square" rtlCol="0">
            <a:spAutoFit/>
          </a:bodyPr>
          <a:lstStyle/>
          <a:p>
            <a:pPr algn="ctr"/>
            <a:r>
              <a:rPr lang="en-US" sz="2000" dirty="0" smtClean="0"/>
              <a:t>Most </a:t>
            </a:r>
            <a:r>
              <a:rPr lang="en-US" sz="2000" dirty="0"/>
              <a:t>N</a:t>
            </a:r>
            <a:r>
              <a:rPr lang="en-US" sz="2000" dirty="0" smtClean="0"/>
              <a:t>epalese infants are born at home</a:t>
            </a:r>
            <a:endParaRPr lang="en-US" sz="2000" dirty="0"/>
          </a:p>
        </p:txBody>
      </p:sp>
      <p:sp>
        <p:nvSpPr>
          <p:cNvPr id="17" name="TextBox 16"/>
          <p:cNvSpPr txBox="1"/>
          <p:nvPr/>
        </p:nvSpPr>
        <p:spPr>
          <a:xfrm>
            <a:off x="8723376" y="1753727"/>
            <a:ext cx="2875740" cy="783193"/>
          </a:xfrm>
          <a:prstGeom prst="roundRect">
            <a:avLst/>
          </a:prstGeom>
          <a:noFill/>
          <a:ln w="50800">
            <a:solidFill>
              <a:schemeClr val="tx1"/>
            </a:solidFill>
          </a:ln>
        </p:spPr>
        <p:txBody>
          <a:bodyPr wrap="square" rtlCol="0">
            <a:spAutoFit/>
          </a:bodyPr>
          <a:lstStyle/>
          <a:p>
            <a:pPr algn="ctr"/>
            <a:r>
              <a:rPr lang="en-US" sz="2000" dirty="0" smtClean="0"/>
              <a:t>Most Nepalese infants never make it to hospital</a:t>
            </a:r>
            <a:endParaRPr lang="en-US" sz="2000" dirty="0"/>
          </a:p>
        </p:txBody>
      </p:sp>
      <p:cxnSp>
        <p:nvCxnSpPr>
          <p:cNvPr id="12" name="Elbow Connector 11"/>
          <p:cNvCxnSpPr>
            <a:stCxn id="7" idx="2"/>
            <a:endCxn id="15" idx="0"/>
          </p:cNvCxnSpPr>
          <p:nvPr/>
        </p:nvCxnSpPr>
        <p:spPr>
          <a:xfrm rot="5400000">
            <a:off x="3570721" y="-790097"/>
            <a:ext cx="1057937" cy="4029713"/>
          </a:xfrm>
          <a:prstGeom prst="bentConnector3">
            <a:avLst>
              <a:gd name="adj1" fmla="val 50000"/>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7" idx="2"/>
            <a:endCxn id="17" idx="0"/>
          </p:cNvCxnSpPr>
          <p:nvPr/>
        </p:nvCxnSpPr>
        <p:spPr>
          <a:xfrm rot="16200000" flipH="1">
            <a:off x="7608927" y="-798592"/>
            <a:ext cx="1057936" cy="4046701"/>
          </a:xfrm>
          <a:prstGeom prst="bentConnector3">
            <a:avLst>
              <a:gd name="adj1" fmla="val 50000"/>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2" name="Elbow Connector 21"/>
          <p:cNvCxnSpPr>
            <a:stCxn id="7" idx="2"/>
            <a:endCxn id="16" idx="0"/>
          </p:cNvCxnSpPr>
          <p:nvPr/>
        </p:nvCxnSpPr>
        <p:spPr>
          <a:xfrm rot="5400000">
            <a:off x="5582401" y="1221583"/>
            <a:ext cx="1057937" cy="6353"/>
          </a:xfrm>
          <a:prstGeom prst="bentConnector3">
            <a:avLst>
              <a:gd name="adj1" fmla="val 50000"/>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15" idx="2"/>
            <a:endCxn id="30" idx="0"/>
          </p:cNvCxnSpPr>
          <p:nvPr/>
        </p:nvCxnSpPr>
        <p:spPr>
          <a:xfrm rot="5400000">
            <a:off x="1075931" y="2199463"/>
            <a:ext cx="1011962" cy="1005840"/>
          </a:xfrm>
          <a:prstGeom prst="bentConnector3">
            <a:avLst>
              <a:gd name="adj1" fmla="val 50000"/>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05740" y="3208364"/>
            <a:ext cx="1746504" cy="442674"/>
          </a:xfrm>
          <a:prstGeom prst="roundRect">
            <a:avLst/>
          </a:prstGeom>
          <a:noFill/>
          <a:ln w="50800">
            <a:solidFill>
              <a:schemeClr val="tx1"/>
            </a:solidFill>
          </a:ln>
        </p:spPr>
        <p:txBody>
          <a:bodyPr wrap="square" rtlCol="0">
            <a:spAutoFit/>
          </a:bodyPr>
          <a:lstStyle/>
          <a:p>
            <a:pPr algn="ctr"/>
            <a:r>
              <a:rPr lang="en-US" sz="2000" dirty="0" smtClean="0"/>
              <a:t>Expensive</a:t>
            </a:r>
            <a:endParaRPr lang="en-US" sz="2000" dirty="0"/>
          </a:p>
        </p:txBody>
      </p:sp>
      <p:sp>
        <p:nvSpPr>
          <p:cNvPr id="32" name="TextBox 31"/>
          <p:cNvSpPr txBox="1"/>
          <p:nvPr/>
        </p:nvSpPr>
        <p:spPr>
          <a:xfrm>
            <a:off x="2084833" y="3208364"/>
            <a:ext cx="1746504" cy="783193"/>
          </a:xfrm>
          <a:prstGeom prst="roundRect">
            <a:avLst/>
          </a:prstGeom>
          <a:noFill/>
          <a:ln w="50800">
            <a:solidFill>
              <a:schemeClr val="tx1"/>
            </a:solidFill>
          </a:ln>
        </p:spPr>
        <p:txBody>
          <a:bodyPr wrap="square" rtlCol="0">
            <a:spAutoFit/>
          </a:bodyPr>
          <a:lstStyle/>
          <a:p>
            <a:pPr algn="ctr"/>
            <a:r>
              <a:rPr lang="en-US" sz="2000" dirty="0" smtClean="0"/>
              <a:t>Donated Incubators</a:t>
            </a:r>
            <a:endParaRPr lang="en-US" sz="2000" dirty="0"/>
          </a:p>
        </p:txBody>
      </p:sp>
      <p:cxnSp>
        <p:nvCxnSpPr>
          <p:cNvPr id="34" name="Elbow Connector 33"/>
          <p:cNvCxnSpPr>
            <a:stCxn id="15" idx="2"/>
            <a:endCxn id="32" idx="0"/>
          </p:cNvCxnSpPr>
          <p:nvPr/>
        </p:nvCxnSpPr>
        <p:spPr>
          <a:xfrm rot="16200000" flipH="1">
            <a:off x="2015477" y="2265756"/>
            <a:ext cx="1011962" cy="873253"/>
          </a:xfrm>
          <a:prstGeom prst="bentConnector3">
            <a:avLst>
              <a:gd name="adj1" fmla="val 50000"/>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603504" y="4695374"/>
            <a:ext cx="1746504" cy="783193"/>
          </a:xfrm>
          <a:prstGeom prst="roundRect">
            <a:avLst/>
          </a:prstGeom>
          <a:noFill/>
          <a:ln w="50800">
            <a:solidFill>
              <a:schemeClr val="tx1"/>
            </a:solidFill>
          </a:ln>
        </p:spPr>
        <p:txBody>
          <a:bodyPr wrap="square" rtlCol="0">
            <a:spAutoFit/>
          </a:bodyPr>
          <a:lstStyle/>
          <a:p>
            <a:pPr algn="ctr"/>
            <a:r>
              <a:rPr lang="en-US" sz="2000" dirty="0" smtClean="0"/>
              <a:t>Confusing to operate</a:t>
            </a:r>
            <a:endParaRPr lang="en-US" sz="2000" dirty="0"/>
          </a:p>
        </p:txBody>
      </p:sp>
      <p:cxnSp>
        <p:nvCxnSpPr>
          <p:cNvPr id="42" name="Elbow Connector 41"/>
          <p:cNvCxnSpPr>
            <a:stCxn id="32" idx="2"/>
            <a:endCxn id="49" idx="0"/>
          </p:cNvCxnSpPr>
          <p:nvPr/>
        </p:nvCxnSpPr>
        <p:spPr>
          <a:xfrm rot="16200000" flipH="1">
            <a:off x="2801886" y="4147756"/>
            <a:ext cx="703817" cy="391418"/>
          </a:xfrm>
          <a:prstGeom prst="bentConnector3">
            <a:avLst>
              <a:gd name="adj1" fmla="val 50000"/>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2476251" y="4695374"/>
            <a:ext cx="1746504" cy="783193"/>
          </a:xfrm>
          <a:prstGeom prst="roundRect">
            <a:avLst/>
          </a:prstGeom>
          <a:noFill/>
          <a:ln w="50800">
            <a:solidFill>
              <a:schemeClr val="tx1"/>
            </a:solidFill>
          </a:ln>
        </p:spPr>
        <p:txBody>
          <a:bodyPr wrap="square" rtlCol="0">
            <a:spAutoFit/>
          </a:bodyPr>
          <a:lstStyle/>
          <a:p>
            <a:pPr algn="ctr"/>
            <a:r>
              <a:rPr lang="en-US" sz="2000" dirty="0" smtClean="0"/>
              <a:t>Difficult to repair</a:t>
            </a:r>
            <a:endParaRPr lang="en-US" sz="2000" dirty="0"/>
          </a:p>
        </p:txBody>
      </p:sp>
      <p:cxnSp>
        <p:nvCxnSpPr>
          <p:cNvPr id="51" name="Elbow Connector 50"/>
          <p:cNvCxnSpPr>
            <a:stCxn id="32" idx="2"/>
            <a:endCxn id="37" idx="0"/>
          </p:cNvCxnSpPr>
          <p:nvPr/>
        </p:nvCxnSpPr>
        <p:spPr>
          <a:xfrm rot="5400000">
            <a:off x="1865513" y="3602801"/>
            <a:ext cx="703817" cy="1481329"/>
          </a:xfrm>
          <a:prstGeom prst="bentConnector3">
            <a:avLst>
              <a:gd name="adj1" fmla="val 50000"/>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406011" y="3240738"/>
            <a:ext cx="1746504" cy="783193"/>
          </a:xfrm>
          <a:prstGeom prst="roundRect">
            <a:avLst/>
          </a:prstGeom>
          <a:noFill/>
          <a:ln w="50800">
            <a:solidFill>
              <a:schemeClr val="tx1"/>
            </a:solidFill>
          </a:ln>
        </p:spPr>
        <p:txBody>
          <a:bodyPr wrap="square" rtlCol="0">
            <a:spAutoFit/>
          </a:bodyPr>
          <a:lstStyle/>
          <a:p>
            <a:pPr algn="ctr"/>
            <a:r>
              <a:rPr lang="en-US" sz="2000" dirty="0" smtClean="0"/>
              <a:t>Distance to hospital</a:t>
            </a:r>
            <a:endParaRPr lang="en-US" sz="2000" dirty="0"/>
          </a:p>
        </p:txBody>
      </p:sp>
      <p:cxnSp>
        <p:nvCxnSpPr>
          <p:cNvPr id="21" name="Elbow Connector 20"/>
          <p:cNvCxnSpPr>
            <a:endCxn id="19" idx="0"/>
          </p:cNvCxnSpPr>
          <p:nvPr/>
        </p:nvCxnSpPr>
        <p:spPr>
          <a:xfrm rot="10800000" flipV="1">
            <a:off x="5279264" y="2881784"/>
            <a:ext cx="835281" cy="358954"/>
          </a:xfrm>
          <a:prstGeom prst="bentConnector2">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590024" y="3253438"/>
            <a:ext cx="1237995" cy="442674"/>
          </a:xfrm>
          <a:prstGeom prst="roundRect">
            <a:avLst/>
          </a:prstGeom>
          <a:noFill/>
          <a:ln w="50800">
            <a:solidFill>
              <a:schemeClr val="tx1"/>
            </a:solidFill>
          </a:ln>
        </p:spPr>
        <p:txBody>
          <a:bodyPr wrap="square" rtlCol="0">
            <a:spAutoFit/>
          </a:bodyPr>
          <a:lstStyle/>
          <a:p>
            <a:pPr algn="ctr"/>
            <a:r>
              <a:rPr lang="en-US" sz="2000" dirty="0" smtClean="0"/>
              <a:t>Cost</a:t>
            </a:r>
            <a:endParaRPr lang="en-US" sz="2000" dirty="0"/>
          </a:p>
        </p:txBody>
      </p:sp>
      <p:cxnSp>
        <p:nvCxnSpPr>
          <p:cNvPr id="24" name="Elbow Connector 23"/>
          <p:cNvCxnSpPr>
            <a:stCxn id="16" idx="2"/>
            <a:endCxn id="23" idx="0"/>
          </p:cNvCxnSpPr>
          <p:nvPr/>
        </p:nvCxnSpPr>
        <p:spPr>
          <a:xfrm rot="16200000" flipH="1">
            <a:off x="6300349" y="2344764"/>
            <a:ext cx="716517" cy="1100830"/>
          </a:xfrm>
          <a:prstGeom prst="bentConnector3">
            <a:avLst>
              <a:gd name="adj1" fmla="val 50000"/>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402838" y="4506411"/>
            <a:ext cx="1746504" cy="442674"/>
          </a:xfrm>
          <a:prstGeom prst="roundRect">
            <a:avLst/>
          </a:prstGeom>
          <a:noFill/>
          <a:ln w="50800">
            <a:solidFill>
              <a:schemeClr val="tx1"/>
            </a:solidFill>
          </a:ln>
        </p:spPr>
        <p:txBody>
          <a:bodyPr wrap="square" rtlCol="0">
            <a:spAutoFit/>
          </a:bodyPr>
          <a:lstStyle/>
          <a:p>
            <a:pPr algn="ctr"/>
            <a:r>
              <a:rPr lang="en-US" sz="2000" dirty="0" smtClean="0"/>
              <a:t>Transportation</a:t>
            </a:r>
            <a:endParaRPr lang="en-US" sz="2000" dirty="0"/>
          </a:p>
        </p:txBody>
      </p:sp>
      <p:cxnSp>
        <p:nvCxnSpPr>
          <p:cNvPr id="36" name="Elbow Connector 35"/>
          <p:cNvCxnSpPr>
            <a:endCxn id="19" idx="2"/>
          </p:cNvCxnSpPr>
          <p:nvPr/>
        </p:nvCxnSpPr>
        <p:spPr>
          <a:xfrm flipV="1">
            <a:off x="5276090" y="4023931"/>
            <a:ext cx="3173" cy="1"/>
          </a:xfrm>
          <a:prstGeom prst="bentConnector2">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1" name="Elbow Connector 40"/>
          <p:cNvCxnSpPr>
            <a:stCxn id="29" idx="0"/>
            <a:endCxn id="19" idx="2"/>
          </p:cNvCxnSpPr>
          <p:nvPr/>
        </p:nvCxnSpPr>
        <p:spPr>
          <a:xfrm rot="5400000" flipH="1" flipV="1">
            <a:off x="5036436" y="4263585"/>
            <a:ext cx="482480" cy="3173"/>
          </a:xfrm>
          <a:prstGeom prst="bentConnector3">
            <a:avLst>
              <a:gd name="adj1" fmla="val 50000"/>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9296272" y="2885590"/>
            <a:ext cx="1746504" cy="442674"/>
          </a:xfrm>
          <a:prstGeom prst="roundRect">
            <a:avLst/>
          </a:prstGeom>
          <a:noFill/>
          <a:ln w="50800">
            <a:solidFill>
              <a:schemeClr val="tx1"/>
            </a:solidFill>
          </a:ln>
        </p:spPr>
        <p:txBody>
          <a:bodyPr wrap="square" rtlCol="0">
            <a:spAutoFit/>
          </a:bodyPr>
          <a:lstStyle/>
          <a:p>
            <a:pPr algn="ctr"/>
            <a:r>
              <a:rPr lang="en-US" sz="2000" dirty="0" smtClean="0"/>
              <a:t>Culture</a:t>
            </a:r>
            <a:endParaRPr lang="en-US" sz="2000" dirty="0"/>
          </a:p>
        </p:txBody>
      </p:sp>
      <p:cxnSp>
        <p:nvCxnSpPr>
          <p:cNvPr id="31" name="Elbow Connector 30"/>
          <p:cNvCxnSpPr>
            <a:stCxn id="17" idx="2"/>
            <a:endCxn id="28" idx="0"/>
          </p:cNvCxnSpPr>
          <p:nvPr/>
        </p:nvCxnSpPr>
        <p:spPr>
          <a:xfrm rot="16200000" flipH="1">
            <a:off x="9991050" y="2707116"/>
            <a:ext cx="348670" cy="8278"/>
          </a:xfrm>
          <a:prstGeom prst="bentConnector3">
            <a:avLst>
              <a:gd name="adj1" fmla="val 50000"/>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8151240" y="3699340"/>
            <a:ext cx="1857630" cy="783193"/>
          </a:xfrm>
          <a:prstGeom prst="roundRect">
            <a:avLst/>
          </a:prstGeom>
          <a:noFill/>
          <a:ln w="50800">
            <a:solidFill>
              <a:schemeClr val="tx1"/>
            </a:solidFill>
          </a:ln>
        </p:spPr>
        <p:txBody>
          <a:bodyPr wrap="square" rtlCol="0">
            <a:spAutoFit/>
          </a:bodyPr>
          <a:lstStyle/>
          <a:p>
            <a:pPr algn="ctr"/>
            <a:r>
              <a:rPr lang="en-US" sz="2000" dirty="0" smtClean="0"/>
              <a:t>Newborns stay with mom</a:t>
            </a:r>
            <a:endParaRPr lang="en-US" sz="2000" dirty="0"/>
          </a:p>
        </p:txBody>
      </p:sp>
      <p:cxnSp>
        <p:nvCxnSpPr>
          <p:cNvPr id="35" name="Elbow Connector 34"/>
          <p:cNvCxnSpPr>
            <a:stCxn id="28" idx="2"/>
            <a:endCxn id="33" idx="0"/>
          </p:cNvCxnSpPr>
          <p:nvPr/>
        </p:nvCxnSpPr>
        <p:spPr>
          <a:xfrm rot="5400000">
            <a:off x="9439252" y="2969068"/>
            <a:ext cx="371076" cy="1089469"/>
          </a:xfrm>
          <a:prstGeom prst="bentConnector3">
            <a:avLst>
              <a:gd name="adj1" fmla="val 50000"/>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3" name="Elbow Connector 42"/>
          <p:cNvCxnSpPr>
            <a:stCxn id="28" idx="2"/>
            <a:endCxn id="44" idx="0"/>
          </p:cNvCxnSpPr>
          <p:nvPr/>
        </p:nvCxnSpPr>
        <p:spPr>
          <a:xfrm rot="16200000" flipH="1">
            <a:off x="10479350" y="3018438"/>
            <a:ext cx="371076" cy="990728"/>
          </a:xfrm>
          <a:prstGeom prst="bentConnector3">
            <a:avLst>
              <a:gd name="adj1" fmla="val 50000"/>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0287000" y="3699340"/>
            <a:ext cx="1746504" cy="783193"/>
          </a:xfrm>
          <a:prstGeom prst="roundRect">
            <a:avLst/>
          </a:prstGeom>
          <a:noFill/>
          <a:ln w="50800">
            <a:solidFill>
              <a:schemeClr val="tx1"/>
            </a:solidFill>
          </a:ln>
        </p:spPr>
        <p:txBody>
          <a:bodyPr wrap="square" rtlCol="0">
            <a:spAutoFit/>
          </a:bodyPr>
          <a:lstStyle/>
          <a:p>
            <a:pPr algn="ctr"/>
            <a:r>
              <a:rPr lang="en-US" sz="2000" dirty="0" smtClean="0"/>
              <a:t>Education Level</a:t>
            </a:r>
            <a:endParaRPr lang="en-US" sz="2000" dirty="0"/>
          </a:p>
        </p:txBody>
      </p:sp>
    </p:spTree>
    <p:extLst>
      <p:ext uri="{BB962C8B-B14F-4D97-AF65-F5344CB8AC3E}">
        <p14:creationId xmlns:p14="http://schemas.microsoft.com/office/powerpoint/2010/main" val="1955503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Google Shape;266;p40"/>
          <p:cNvSpPr txBox="1"/>
          <p:nvPr/>
        </p:nvSpPr>
        <p:spPr>
          <a:xfrm>
            <a:off x="1453019" y="682886"/>
            <a:ext cx="9331891" cy="456551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4400" b="1" dirty="0">
                <a:solidFill>
                  <a:schemeClr val="dk1"/>
                </a:solidFill>
                <a:latin typeface="Calibri"/>
                <a:ea typeface="Calibri"/>
                <a:cs typeface="Calibri"/>
                <a:sym typeface="Calibri"/>
              </a:rPr>
              <a:t>The first question to ask is,</a:t>
            </a:r>
            <a:endParaRPr sz="4400" b="1" dirty="0">
              <a:solidFill>
                <a:schemeClr val="dk1"/>
              </a:solidFill>
              <a:latin typeface="Calibri"/>
              <a:ea typeface="Calibri"/>
              <a:cs typeface="Calibri"/>
              <a:sym typeface="Calibri"/>
            </a:endParaRPr>
          </a:p>
          <a:p>
            <a:pPr marL="0" marR="0" lvl="0" indent="0" algn="ctr" rtl="0">
              <a:spcBef>
                <a:spcPts val="0"/>
              </a:spcBef>
              <a:spcAft>
                <a:spcPts val="0"/>
              </a:spcAft>
              <a:buNone/>
            </a:pPr>
            <a:endParaRPr sz="4400" b="1" dirty="0">
              <a:solidFill>
                <a:schemeClr val="dk1"/>
              </a:solidFill>
              <a:latin typeface="Calibri"/>
              <a:ea typeface="Calibri"/>
              <a:cs typeface="Calibri"/>
              <a:sym typeface="Calibri"/>
            </a:endParaRPr>
          </a:p>
          <a:p>
            <a:pPr marL="0" marR="0" lvl="0" indent="0" algn="ctr" rtl="0">
              <a:spcBef>
                <a:spcPts val="0"/>
              </a:spcBef>
              <a:spcAft>
                <a:spcPts val="0"/>
              </a:spcAft>
              <a:buNone/>
            </a:pPr>
            <a:r>
              <a:rPr lang="en" sz="6000" i="1" dirty="0">
                <a:solidFill>
                  <a:schemeClr val="dk1"/>
                </a:solidFill>
                <a:latin typeface="Calibri"/>
                <a:ea typeface="Calibri"/>
                <a:cs typeface="Calibri"/>
                <a:sym typeface="Calibri"/>
              </a:rPr>
              <a:t>“What’s good about that?”</a:t>
            </a:r>
            <a:endParaRPr sz="2400" dirty="0"/>
          </a:p>
          <a:p>
            <a:pPr marL="0" marR="0" lvl="0" indent="0" algn="ctr" rtl="0">
              <a:spcBef>
                <a:spcPts val="0"/>
              </a:spcBef>
              <a:spcAft>
                <a:spcPts val="0"/>
              </a:spcAft>
              <a:buNone/>
            </a:pPr>
            <a:endParaRPr sz="6000" i="1" dirty="0">
              <a:solidFill>
                <a:schemeClr val="dk1"/>
              </a:solidFill>
              <a:latin typeface="Calibri"/>
              <a:ea typeface="Calibri"/>
              <a:cs typeface="Calibri"/>
              <a:sym typeface="Calibri"/>
            </a:endParaRPr>
          </a:p>
          <a:p>
            <a:pPr marL="685800" marR="0" lvl="0" indent="-685800" algn="l" rtl="0">
              <a:spcBef>
                <a:spcPts val="0"/>
              </a:spcBef>
              <a:spcAft>
                <a:spcPts val="0"/>
              </a:spcAft>
              <a:buClr>
                <a:schemeClr val="dk1"/>
              </a:buClr>
              <a:buSzPts val="2400"/>
              <a:buFont typeface="Arial"/>
              <a:buChar char="•"/>
            </a:pPr>
            <a:r>
              <a:rPr lang="en" sz="3200" dirty="0">
                <a:solidFill>
                  <a:schemeClr val="dk1"/>
                </a:solidFill>
                <a:latin typeface="Calibri"/>
                <a:ea typeface="Calibri"/>
                <a:cs typeface="Calibri"/>
                <a:sym typeface="Calibri"/>
              </a:rPr>
              <a:t>How will we know we </a:t>
            </a:r>
            <a:r>
              <a:rPr lang="en" sz="3200" dirty="0" smtClean="0">
                <a:solidFill>
                  <a:schemeClr val="dk1"/>
                </a:solidFill>
                <a:latin typeface="Calibri"/>
                <a:ea typeface="Calibri"/>
                <a:cs typeface="Calibri"/>
                <a:sym typeface="Calibri"/>
              </a:rPr>
              <a:t>solved the right problem?</a:t>
            </a:r>
            <a:endParaRPr sz="2400" dirty="0"/>
          </a:p>
          <a:p>
            <a:pPr marL="685800" marR="0" lvl="0" indent="-685800" algn="l" rtl="0">
              <a:spcBef>
                <a:spcPts val="0"/>
              </a:spcBef>
              <a:spcAft>
                <a:spcPts val="0"/>
              </a:spcAft>
              <a:buClr>
                <a:schemeClr val="dk1"/>
              </a:buClr>
              <a:buSzPts val="2400"/>
              <a:buFont typeface="Arial"/>
              <a:buChar char="•"/>
            </a:pPr>
            <a:r>
              <a:rPr lang="en" sz="3200" dirty="0">
                <a:solidFill>
                  <a:schemeClr val="dk1"/>
                </a:solidFill>
                <a:latin typeface="Calibri"/>
                <a:ea typeface="Calibri"/>
                <a:cs typeface="Calibri"/>
                <a:sym typeface="Calibri"/>
              </a:rPr>
              <a:t>How can we measure success?</a:t>
            </a:r>
            <a:endParaRPr sz="3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9371547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3" name="Google Shape;307;p45"/>
          <p:cNvSpPr txBox="1"/>
          <p:nvPr/>
        </p:nvSpPr>
        <p:spPr>
          <a:xfrm>
            <a:off x="1424362" y="64080"/>
            <a:ext cx="9342544" cy="1534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5400" i="1" dirty="0">
                <a:solidFill>
                  <a:schemeClr val="bg1"/>
                </a:solidFill>
                <a:latin typeface="Calibri"/>
                <a:ea typeface="Calibri"/>
                <a:cs typeface="Calibri"/>
                <a:sym typeface="Calibri"/>
              </a:rPr>
              <a:t>What’s good about </a:t>
            </a:r>
            <a:endParaRPr sz="5400" i="1" dirty="0">
              <a:solidFill>
                <a:schemeClr val="bg1"/>
              </a:solidFill>
              <a:latin typeface="Calibri"/>
              <a:ea typeface="Calibri"/>
              <a:cs typeface="Calibri"/>
              <a:sym typeface="Calibri"/>
            </a:endParaRPr>
          </a:p>
          <a:p>
            <a:pPr marL="0" marR="0" lvl="0" indent="0" algn="ctr" rtl="0">
              <a:spcBef>
                <a:spcPts val="0"/>
              </a:spcBef>
              <a:spcAft>
                <a:spcPts val="0"/>
              </a:spcAft>
              <a:buNone/>
            </a:pPr>
            <a:r>
              <a:rPr lang="en" sz="4000" i="1" dirty="0" smtClean="0">
                <a:solidFill>
                  <a:schemeClr val="dk1"/>
                </a:solidFill>
                <a:latin typeface="Calibri"/>
                <a:ea typeface="Calibri"/>
                <a:cs typeface="Calibri"/>
                <a:sym typeface="Calibri"/>
              </a:rPr>
              <a:t>“increasing access to incubators?”</a:t>
            </a:r>
            <a:endParaRPr sz="4000" dirty="0">
              <a:solidFill>
                <a:schemeClr val="dk1"/>
              </a:solidFill>
              <a:latin typeface="Calibri"/>
              <a:ea typeface="Calibri"/>
              <a:cs typeface="Calibri"/>
              <a:sym typeface="Calibri"/>
            </a:endParaRPr>
          </a:p>
        </p:txBody>
      </p:sp>
      <p:sp>
        <p:nvSpPr>
          <p:cNvPr id="5" name="Google Shape;308;p45"/>
          <p:cNvSpPr/>
          <p:nvPr/>
        </p:nvSpPr>
        <p:spPr>
          <a:xfrm>
            <a:off x="0" y="1866579"/>
            <a:ext cx="12192000" cy="779344"/>
          </a:xfrm>
          <a:prstGeom prst="roundRect">
            <a:avLst>
              <a:gd name="adj" fmla="val 16667"/>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800" dirty="0" smtClean="0">
                <a:solidFill>
                  <a:schemeClr val="dk1"/>
                </a:solidFill>
                <a:latin typeface="Calibri"/>
                <a:ea typeface="Calibri"/>
                <a:cs typeface="Calibri"/>
                <a:sym typeface="Calibri"/>
              </a:rPr>
              <a:t>More babies will be able to reap the benefits of incubators</a:t>
            </a:r>
            <a:endParaRPr sz="2800" dirty="0">
              <a:solidFill>
                <a:schemeClr val="dk1"/>
              </a:solidFill>
              <a:latin typeface="Calibri"/>
              <a:ea typeface="Calibri"/>
              <a:cs typeface="Calibri"/>
              <a:sym typeface="Calibri"/>
            </a:endParaRPr>
          </a:p>
        </p:txBody>
      </p:sp>
      <p:sp>
        <p:nvSpPr>
          <p:cNvPr id="8" name="Google Shape;308;p45"/>
          <p:cNvSpPr/>
          <p:nvPr/>
        </p:nvSpPr>
        <p:spPr>
          <a:xfrm>
            <a:off x="0" y="3552462"/>
            <a:ext cx="12192000" cy="756610"/>
          </a:xfrm>
          <a:prstGeom prst="roundRect">
            <a:avLst>
              <a:gd name="adj" fmla="val 16667"/>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800" dirty="0" smtClean="0">
                <a:solidFill>
                  <a:schemeClr val="dk1"/>
                </a:solidFill>
                <a:latin typeface="Calibri"/>
                <a:ea typeface="Calibri"/>
                <a:cs typeface="Calibri"/>
                <a:sym typeface="Calibri"/>
              </a:rPr>
              <a:t>Well, incubators get babies to a safe temperature quickly and maintain it</a:t>
            </a:r>
            <a:endParaRPr sz="2800" dirty="0">
              <a:solidFill>
                <a:schemeClr val="dk1"/>
              </a:solidFill>
              <a:latin typeface="Calibri"/>
              <a:ea typeface="Calibri"/>
              <a:cs typeface="Calibri"/>
              <a:sym typeface="Calibri"/>
            </a:endParaRPr>
          </a:p>
        </p:txBody>
      </p:sp>
      <p:sp>
        <p:nvSpPr>
          <p:cNvPr id="9" name="Google Shape;308;p45"/>
          <p:cNvSpPr/>
          <p:nvPr/>
        </p:nvSpPr>
        <p:spPr>
          <a:xfrm>
            <a:off x="0" y="5116748"/>
            <a:ext cx="12192000" cy="736061"/>
          </a:xfrm>
          <a:prstGeom prst="roundRect">
            <a:avLst>
              <a:gd name="adj" fmla="val 16667"/>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dirty="0" smtClean="0">
                <a:solidFill>
                  <a:schemeClr val="dk1"/>
                </a:solidFill>
                <a:latin typeface="Calibri"/>
                <a:ea typeface="Calibri"/>
                <a:cs typeface="Calibri"/>
                <a:sym typeface="Calibri"/>
              </a:rPr>
              <a:t>More babies will survive</a:t>
            </a:r>
            <a:endParaRPr sz="2800" dirty="0">
              <a:solidFill>
                <a:schemeClr val="dk1"/>
              </a:solidFill>
              <a:latin typeface="Calibri"/>
              <a:ea typeface="Calibri"/>
              <a:cs typeface="Calibri"/>
              <a:sym typeface="Calibri"/>
            </a:endParaRPr>
          </a:p>
        </p:txBody>
      </p:sp>
      <p:sp>
        <p:nvSpPr>
          <p:cNvPr id="2" name="Rectangle 1"/>
          <p:cNvSpPr/>
          <p:nvPr/>
        </p:nvSpPr>
        <p:spPr>
          <a:xfrm>
            <a:off x="4442170" y="2861516"/>
            <a:ext cx="3350597" cy="461665"/>
          </a:xfrm>
          <a:prstGeom prst="rect">
            <a:avLst/>
          </a:prstGeom>
        </p:spPr>
        <p:txBody>
          <a:bodyPr wrap="none">
            <a:spAutoFit/>
          </a:bodyPr>
          <a:lstStyle/>
          <a:p>
            <a:r>
              <a:rPr lang="en-US" sz="2400" dirty="0" smtClean="0">
                <a:solidFill>
                  <a:schemeClr val="bg1"/>
                </a:solidFill>
              </a:rPr>
              <a:t>What’s good about that? </a:t>
            </a:r>
            <a:endParaRPr lang="en-US" sz="2400" dirty="0">
              <a:solidFill>
                <a:schemeClr val="bg1"/>
              </a:solidFill>
            </a:endParaRPr>
          </a:p>
        </p:txBody>
      </p:sp>
      <p:sp>
        <p:nvSpPr>
          <p:cNvPr id="10" name="Rectangle 9"/>
          <p:cNvSpPr/>
          <p:nvPr/>
        </p:nvSpPr>
        <p:spPr>
          <a:xfrm>
            <a:off x="4420335" y="4472350"/>
            <a:ext cx="3350597" cy="461665"/>
          </a:xfrm>
          <a:prstGeom prst="rect">
            <a:avLst/>
          </a:prstGeom>
        </p:spPr>
        <p:txBody>
          <a:bodyPr wrap="none">
            <a:spAutoFit/>
          </a:bodyPr>
          <a:lstStyle/>
          <a:p>
            <a:r>
              <a:rPr lang="en-US" sz="2400" dirty="0" smtClean="0">
                <a:solidFill>
                  <a:schemeClr val="bg1"/>
                </a:solidFill>
              </a:rPr>
              <a:t>What’s good about that? </a:t>
            </a:r>
            <a:endParaRPr lang="en-US" sz="2400" dirty="0">
              <a:solidFill>
                <a:schemeClr val="bg1"/>
              </a:solidFill>
            </a:endParaRPr>
          </a:p>
        </p:txBody>
      </p:sp>
    </p:spTree>
    <p:extLst>
      <p:ext uri="{BB962C8B-B14F-4D97-AF65-F5344CB8AC3E}">
        <p14:creationId xmlns:p14="http://schemas.microsoft.com/office/powerpoint/2010/main" val="228974539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7" name="TextBox 6"/>
          <p:cNvSpPr txBox="1"/>
          <p:nvPr/>
        </p:nvSpPr>
        <p:spPr>
          <a:xfrm>
            <a:off x="3393697" y="116909"/>
            <a:ext cx="5441696" cy="1055608"/>
          </a:xfrm>
          <a:prstGeom prst="roundRect">
            <a:avLst/>
          </a:prstGeom>
          <a:solidFill>
            <a:schemeClr val="accent1">
              <a:lumMod val="75000"/>
            </a:schemeClr>
          </a:solidFill>
          <a:ln w="50800">
            <a:solidFill>
              <a:schemeClr val="tx1"/>
            </a:solidFill>
          </a:ln>
        </p:spPr>
        <p:txBody>
          <a:bodyPr wrap="square" rtlCol="0">
            <a:spAutoFit/>
          </a:bodyPr>
          <a:lstStyle/>
          <a:p>
            <a:pPr algn="ctr"/>
            <a:r>
              <a:rPr lang="en-US" sz="2800" dirty="0" smtClean="0"/>
              <a:t>Get babies to a safe temperature quickly and maintain it</a:t>
            </a:r>
            <a:endParaRPr lang="en-US" sz="2800" dirty="0"/>
          </a:p>
        </p:txBody>
      </p:sp>
      <p:sp>
        <p:nvSpPr>
          <p:cNvPr id="16" name="TextBox 15"/>
          <p:cNvSpPr txBox="1"/>
          <p:nvPr/>
        </p:nvSpPr>
        <p:spPr>
          <a:xfrm>
            <a:off x="4632321" y="1753728"/>
            <a:ext cx="2816352" cy="783193"/>
          </a:xfrm>
          <a:prstGeom prst="roundRect">
            <a:avLst/>
          </a:prstGeom>
          <a:solidFill>
            <a:schemeClr val="accent1">
              <a:lumMod val="60000"/>
              <a:lumOff val="40000"/>
            </a:schemeClr>
          </a:solidFill>
          <a:ln w="50800">
            <a:solidFill>
              <a:schemeClr val="tx1"/>
            </a:solidFill>
          </a:ln>
        </p:spPr>
        <p:txBody>
          <a:bodyPr wrap="square" rtlCol="0">
            <a:spAutoFit/>
          </a:bodyPr>
          <a:lstStyle/>
          <a:p>
            <a:pPr algn="ctr"/>
            <a:r>
              <a:rPr lang="en-US" sz="2000" dirty="0" smtClean="0">
                <a:solidFill>
                  <a:schemeClr val="accent1">
                    <a:lumMod val="20000"/>
                    <a:lumOff val="80000"/>
                  </a:schemeClr>
                </a:solidFill>
              </a:rPr>
              <a:t>Most </a:t>
            </a:r>
            <a:r>
              <a:rPr lang="en-US" sz="2000" dirty="0">
                <a:solidFill>
                  <a:schemeClr val="accent1">
                    <a:lumMod val="20000"/>
                    <a:lumOff val="80000"/>
                  </a:schemeClr>
                </a:solidFill>
              </a:rPr>
              <a:t>N</a:t>
            </a:r>
            <a:r>
              <a:rPr lang="en-US" sz="2000" dirty="0" smtClean="0">
                <a:solidFill>
                  <a:schemeClr val="accent1">
                    <a:lumMod val="20000"/>
                    <a:lumOff val="80000"/>
                  </a:schemeClr>
                </a:solidFill>
              </a:rPr>
              <a:t>epalese infants are born at home</a:t>
            </a:r>
            <a:endParaRPr lang="en-US" sz="2000" dirty="0">
              <a:solidFill>
                <a:schemeClr val="accent1">
                  <a:lumMod val="20000"/>
                  <a:lumOff val="80000"/>
                </a:schemeClr>
              </a:solidFill>
            </a:endParaRPr>
          </a:p>
        </p:txBody>
      </p:sp>
      <p:sp>
        <p:nvSpPr>
          <p:cNvPr id="17" name="TextBox 16"/>
          <p:cNvSpPr txBox="1"/>
          <p:nvPr/>
        </p:nvSpPr>
        <p:spPr>
          <a:xfrm>
            <a:off x="8758167" y="1753727"/>
            <a:ext cx="2875740" cy="783193"/>
          </a:xfrm>
          <a:prstGeom prst="roundRect">
            <a:avLst/>
          </a:prstGeom>
          <a:solidFill>
            <a:schemeClr val="accent1">
              <a:lumMod val="75000"/>
            </a:schemeClr>
          </a:solidFill>
          <a:ln w="50800">
            <a:solidFill>
              <a:schemeClr val="tx1"/>
            </a:solidFill>
          </a:ln>
        </p:spPr>
        <p:txBody>
          <a:bodyPr wrap="square" rtlCol="0">
            <a:spAutoFit/>
          </a:bodyPr>
          <a:lstStyle/>
          <a:p>
            <a:pPr algn="ctr"/>
            <a:r>
              <a:rPr lang="en-US" sz="2000" dirty="0" smtClean="0"/>
              <a:t>Most Nepalese infants never make it to hospital</a:t>
            </a:r>
            <a:endParaRPr lang="en-US" sz="2000" dirty="0"/>
          </a:p>
        </p:txBody>
      </p:sp>
      <p:cxnSp>
        <p:nvCxnSpPr>
          <p:cNvPr id="12" name="Elbow Connector 11"/>
          <p:cNvCxnSpPr/>
          <p:nvPr/>
        </p:nvCxnSpPr>
        <p:spPr>
          <a:xfrm rot="5400000">
            <a:off x="3960809" y="-744735"/>
            <a:ext cx="274584" cy="4032889"/>
          </a:xfrm>
          <a:prstGeom prst="bentConnector2">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Elbow Connector 19"/>
          <p:cNvCxnSpPr/>
          <p:nvPr/>
        </p:nvCxnSpPr>
        <p:spPr>
          <a:xfrm>
            <a:off x="6108192" y="1170703"/>
            <a:ext cx="4061332" cy="240433"/>
          </a:xfrm>
          <a:prstGeom prst="bentConnector3">
            <a:avLst>
              <a:gd name="adj1" fmla="val -33"/>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2" name="Elbow Connector 21"/>
          <p:cNvCxnSpPr/>
          <p:nvPr/>
        </p:nvCxnSpPr>
        <p:spPr>
          <a:xfrm rot="5400000">
            <a:off x="5776757" y="1387998"/>
            <a:ext cx="581211" cy="74048"/>
          </a:xfrm>
          <a:prstGeom prst="bentConnector3">
            <a:avLst>
              <a:gd name="adj1" fmla="val 104627"/>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15" idx="2"/>
            <a:endCxn id="30" idx="0"/>
          </p:cNvCxnSpPr>
          <p:nvPr/>
        </p:nvCxnSpPr>
        <p:spPr>
          <a:xfrm rot="5400000">
            <a:off x="1075931" y="2199463"/>
            <a:ext cx="1011962" cy="1005840"/>
          </a:xfrm>
          <a:prstGeom prst="bentConnector3">
            <a:avLst>
              <a:gd name="adj1" fmla="val 50000"/>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38045" y="3208364"/>
            <a:ext cx="1746504" cy="442674"/>
          </a:xfrm>
          <a:prstGeom prst="roundRect">
            <a:avLst/>
          </a:prstGeom>
          <a:solidFill>
            <a:schemeClr val="accent1">
              <a:lumMod val="60000"/>
              <a:lumOff val="40000"/>
            </a:schemeClr>
          </a:solidFill>
          <a:ln w="50800">
            <a:solidFill>
              <a:schemeClr val="tx1"/>
            </a:solidFill>
          </a:ln>
        </p:spPr>
        <p:txBody>
          <a:bodyPr wrap="square" rtlCol="0">
            <a:spAutoFit/>
          </a:bodyPr>
          <a:lstStyle/>
          <a:p>
            <a:pPr algn="ctr"/>
            <a:r>
              <a:rPr lang="en-US" sz="2000" dirty="0" smtClean="0">
                <a:solidFill>
                  <a:schemeClr val="accent1">
                    <a:lumMod val="20000"/>
                    <a:lumOff val="80000"/>
                  </a:schemeClr>
                </a:solidFill>
              </a:rPr>
              <a:t>Expensive</a:t>
            </a:r>
            <a:endParaRPr lang="en-US" sz="2000" dirty="0">
              <a:solidFill>
                <a:schemeClr val="accent1">
                  <a:lumMod val="20000"/>
                  <a:lumOff val="80000"/>
                </a:schemeClr>
              </a:solidFill>
            </a:endParaRPr>
          </a:p>
        </p:txBody>
      </p:sp>
      <p:sp>
        <p:nvSpPr>
          <p:cNvPr id="32" name="TextBox 31"/>
          <p:cNvSpPr txBox="1"/>
          <p:nvPr/>
        </p:nvSpPr>
        <p:spPr>
          <a:xfrm>
            <a:off x="2017138" y="3208364"/>
            <a:ext cx="1746504" cy="783193"/>
          </a:xfrm>
          <a:prstGeom prst="roundRect">
            <a:avLst/>
          </a:prstGeom>
          <a:solidFill>
            <a:schemeClr val="accent1">
              <a:lumMod val="60000"/>
              <a:lumOff val="40000"/>
            </a:schemeClr>
          </a:solidFill>
          <a:ln w="50800">
            <a:solidFill>
              <a:schemeClr val="tx1"/>
            </a:solidFill>
          </a:ln>
        </p:spPr>
        <p:txBody>
          <a:bodyPr wrap="square" rtlCol="0">
            <a:spAutoFit/>
          </a:bodyPr>
          <a:lstStyle/>
          <a:p>
            <a:pPr algn="ctr"/>
            <a:r>
              <a:rPr lang="en-US" sz="2000" dirty="0" smtClean="0">
                <a:solidFill>
                  <a:schemeClr val="accent1">
                    <a:lumMod val="20000"/>
                    <a:lumOff val="80000"/>
                  </a:schemeClr>
                </a:solidFill>
              </a:rPr>
              <a:t>Donated Incubators</a:t>
            </a:r>
            <a:endParaRPr lang="en-US" sz="2000" dirty="0">
              <a:solidFill>
                <a:schemeClr val="accent1">
                  <a:lumMod val="20000"/>
                  <a:lumOff val="80000"/>
                </a:schemeClr>
              </a:solidFill>
            </a:endParaRPr>
          </a:p>
        </p:txBody>
      </p:sp>
      <p:cxnSp>
        <p:nvCxnSpPr>
          <p:cNvPr id="34" name="Elbow Connector 33"/>
          <p:cNvCxnSpPr>
            <a:stCxn id="15" idx="2"/>
            <a:endCxn id="32" idx="0"/>
          </p:cNvCxnSpPr>
          <p:nvPr/>
        </p:nvCxnSpPr>
        <p:spPr>
          <a:xfrm rot="16200000" flipH="1">
            <a:off x="2015477" y="2265756"/>
            <a:ext cx="1011962" cy="873253"/>
          </a:xfrm>
          <a:prstGeom prst="bentConnector3">
            <a:avLst>
              <a:gd name="adj1" fmla="val 50000"/>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35809" y="4695374"/>
            <a:ext cx="1746504" cy="783193"/>
          </a:xfrm>
          <a:prstGeom prst="roundRect">
            <a:avLst/>
          </a:prstGeom>
          <a:solidFill>
            <a:schemeClr val="accent1">
              <a:lumMod val="60000"/>
              <a:lumOff val="40000"/>
            </a:schemeClr>
          </a:solidFill>
          <a:ln w="50800">
            <a:solidFill>
              <a:schemeClr val="tx1"/>
            </a:solidFill>
          </a:ln>
        </p:spPr>
        <p:txBody>
          <a:bodyPr wrap="square" rtlCol="0">
            <a:spAutoFit/>
          </a:bodyPr>
          <a:lstStyle/>
          <a:p>
            <a:pPr algn="ctr"/>
            <a:r>
              <a:rPr lang="en-US" sz="2000" dirty="0" smtClean="0">
                <a:solidFill>
                  <a:schemeClr val="accent1">
                    <a:lumMod val="20000"/>
                    <a:lumOff val="80000"/>
                  </a:schemeClr>
                </a:solidFill>
              </a:rPr>
              <a:t>Confusing to operate</a:t>
            </a:r>
            <a:endParaRPr lang="en-US" sz="2000" dirty="0">
              <a:solidFill>
                <a:schemeClr val="accent1">
                  <a:lumMod val="20000"/>
                  <a:lumOff val="80000"/>
                </a:schemeClr>
              </a:solidFill>
            </a:endParaRPr>
          </a:p>
        </p:txBody>
      </p:sp>
      <p:cxnSp>
        <p:nvCxnSpPr>
          <p:cNvPr id="42" name="Elbow Connector 41"/>
          <p:cNvCxnSpPr>
            <a:stCxn id="32" idx="2"/>
            <a:endCxn id="49" idx="0"/>
          </p:cNvCxnSpPr>
          <p:nvPr/>
        </p:nvCxnSpPr>
        <p:spPr>
          <a:xfrm rot="16200000" flipH="1">
            <a:off x="2801886" y="4147756"/>
            <a:ext cx="703817" cy="391418"/>
          </a:xfrm>
          <a:prstGeom prst="bentConnector3">
            <a:avLst>
              <a:gd name="adj1" fmla="val 50000"/>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2408556" y="4695374"/>
            <a:ext cx="1746504" cy="783193"/>
          </a:xfrm>
          <a:prstGeom prst="roundRect">
            <a:avLst/>
          </a:prstGeom>
          <a:solidFill>
            <a:schemeClr val="accent1">
              <a:lumMod val="60000"/>
              <a:lumOff val="40000"/>
            </a:schemeClr>
          </a:solidFill>
          <a:ln w="50800">
            <a:solidFill>
              <a:schemeClr val="tx1"/>
            </a:solidFill>
          </a:ln>
        </p:spPr>
        <p:txBody>
          <a:bodyPr wrap="square" rtlCol="0">
            <a:spAutoFit/>
          </a:bodyPr>
          <a:lstStyle/>
          <a:p>
            <a:pPr algn="ctr"/>
            <a:r>
              <a:rPr lang="en-US" sz="2000" dirty="0" smtClean="0">
                <a:solidFill>
                  <a:schemeClr val="accent1">
                    <a:lumMod val="20000"/>
                    <a:lumOff val="80000"/>
                  </a:schemeClr>
                </a:solidFill>
              </a:rPr>
              <a:t>Difficult to repair</a:t>
            </a:r>
            <a:endParaRPr lang="en-US" sz="2000" dirty="0">
              <a:solidFill>
                <a:schemeClr val="accent1">
                  <a:lumMod val="20000"/>
                  <a:lumOff val="80000"/>
                </a:schemeClr>
              </a:solidFill>
            </a:endParaRPr>
          </a:p>
        </p:txBody>
      </p:sp>
      <p:cxnSp>
        <p:nvCxnSpPr>
          <p:cNvPr id="51" name="Elbow Connector 50"/>
          <p:cNvCxnSpPr>
            <a:stCxn id="32" idx="2"/>
            <a:endCxn id="37" idx="0"/>
          </p:cNvCxnSpPr>
          <p:nvPr/>
        </p:nvCxnSpPr>
        <p:spPr>
          <a:xfrm rot="5400000">
            <a:off x="1865513" y="3602801"/>
            <a:ext cx="703817" cy="1481329"/>
          </a:xfrm>
          <a:prstGeom prst="bentConnector3">
            <a:avLst>
              <a:gd name="adj1" fmla="val 50000"/>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338316" y="3240738"/>
            <a:ext cx="1746504" cy="783193"/>
          </a:xfrm>
          <a:prstGeom prst="roundRect">
            <a:avLst/>
          </a:prstGeom>
          <a:solidFill>
            <a:schemeClr val="accent1">
              <a:lumMod val="60000"/>
              <a:lumOff val="40000"/>
            </a:schemeClr>
          </a:solidFill>
          <a:ln w="50800">
            <a:solidFill>
              <a:schemeClr val="tx1"/>
            </a:solidFill>
          </a:ln>
        </p:spPr>
        <p:txBody>
          <a:bodyPr wrap="square" rtlCol="0">
            <a:spAutoFit/>
          </a:bodyPr>
          <a:lstStyle/>
          <a:p>
            <a:pPr algn="ctr"/>
            <a:r>
              <a:rPr lang="en-US" sz="2000" dirty="0" smtClean="0">
                <a:solidFill>
                  <a:schemeClr val="accent1">
                    <a:lumMod val="20000"/>
                    <a:lumOff val="80000"/>
                  </a:schemeClr>
                </a:solidFill>
              </a:rPr>
              <a:t>Distance to hospital</a:t>
            </a:r>
            <a:endParaRPr lang="en-US" sz="2000" dirty="0">
              <a:solidFill>
                <a:schemeClr val="accent1">
                  <a:lumMod val="20000"/>
                  <a:lumOff val="80000"/>
                </a:schemeClr>
              </a:solidFill>
            </a:endParaRPr>
          </a:p>
        </p:txBody>
      </p:sp>
      <p:cxnSp>
        <p:nvCxnSpPr>
          <p:cNvPr id="21" name="Elbow Connector 20"/>
          <p:cNvCxnSpPr>
            <a:endCxn id="19" idx="0"/>
          </p:cNvCxnSpPr>
          <p:nvPr/>
        </p:nvCxnSpPr>
        <p:spPr>
          <a:xfrm rot="10800000" flipV="1">
            <a:off x="5279264" y="2881784"/>
            <a:ext cx="835281" cy="358954"/>
          </a:xfrm>
          <a:prstGeom prst="bentConnector2">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522329" y="3253438"/>
            <a:ext cx="1237995" cy="442674"/>
          </a:xfrm>
          <a:prstGeom prst="roundRect">
            <a:avLst/>
          </a:prstGeom>
          <a:solidFill>
            <a:schemeClr val="accent1">
              <a:lumMod val="60000"/>
              <a:lumOff val="40000"/>
            </a:schemeClr>
          </a:solidFill>
          <a:ln w="50800">
            <a:solidFill>
              <a:schemeClr val="tx1"/>
            </a:solidFill>
          </a:ln>
        </p:spPr>
        <p:txBody>
          <a:bodyPr wrap="square" rtlCol="0">
            <a:spAutoFit/>
          </a:bodyPr>
          <a:lstStyle/>
          <a:p>
            <a:pPr algn="ctr"/>
            <a:r>
              <a:rPr lang="en-US" sz="2000" dirty="0" smtClean="0">
                <a:solidFill>
                  <a:schemeClr val="accent1">
                    <a:lumMod val="20000"/>
                    <a:lumOff val="80000"/>
                  </a:schemeClr>
                </a:solidFill>
              </a:rPr>
              <a:t>Cost</a:t>
            </a:r>
            <a:endParaRPr lang="en-US" sz="2000" dirty="0">
              <a:solidFill>
                <a:schemeClr val="accent1">
                  <a:lumMod val="20000"/>
                  <a:lumOff val="80000"/>
                </a:schemeClr>
              </a:solidFill>
            </a:endParaRPr>
          </a:p>
        </p:txBody>
      </p:sp>
      <p:cxnSp>
        <p:nvCxnSpPr>
          <p:cNvPr id="24" name="Elbow Connector 23"/>
          <p:cNvCxnSpPr>
            <a:stCxn id="16" idx="2"/>
            <a:endCxn id="23" idx="0"/>
          </p:cNvCxnSpPr>
          <p:nvPr/>
        </p:nvCxnSpPr>
        <p:spPr>
          <a:xfrm rot="16200000" flipH="1">
            <a:off x="6300349" y="2344764"/>
            <a:ext cx="716517" cy="1100830"/>
          </a:xfrm>
          <a:prstGeom prst="bentConnector3">
            <a:avLst>
              <a:gd name="adj1" fmla="val 50000"/>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402838" y="4506411"/>
            <a:ext cx="1746504" cy="442674"/>
          </a:xfrm>
          <a:prstGeom prst="roundRect">
            <a:avLst/>
          </a:prstGeom>
          <a:solidFill>
            <a:schemeClr val="accent1">
              <a:lumMod val="60000"/>
              <a:lumOff val="40000"/>
            </a:schemeClr>
          </a:solidFill>
          <a:ln w="50800">
            <a:solidFill>
              <a:schemeClr val="tx1"/>
            </a:solidFill>
          </a:ln>
        </p:spPr>
        <p:txBody>
          <a:bodyPr wrap="square" rtlCol="0">
            <a:spAutoFit/>
          </a:bodyPr>
          <a:lstStyle/>
          <a:p>
            <a:pPr algn="ctr"/>
            <a:r>
              <a:rPr lang="en-US" sz="2000" dirty="0" smtClean="0">
                <a:solidFill>
                  <a:schemeClr val="accent1">
                    <a:lumMod val="20000"/>
                    <a:lumOff val="80000"/>
                  </a:schemeClr>
                </a:solidFill>
              </a:rPr>
              <a:t>Transportation</a:t>
            </a:r>
            <a:endParaRPr lang="en-US" sz="2000" dirty="0">
              <a:solidFill>
                <a:schemeClr val="accent1">
                  <a:lumMod val="20000"/>
                  <a:lumOff val="80000"/>
                </a:schemeClr>
              </a:solidFill>
            </a:endParaRPr>
          </a:p>
        </p:txBody>
      </p:sp>
      <p:cxnSp>
        <p:nvCxnSpPr>
          <p:cNvPr id="36" name="Elbow Connector 35"/>
          <p:cNvCxnSpPr>
            <a:endCxn id="19" idx="2"/>
          </p:cNvCxnSpPr>
          <p:nvPr/>
        </p:nvCxnSpPr>
        <p:spPr>
          <a:xfrm flipV="1">
            <a:off x="5276090" y="4023931"/>
            <a:ext cx="3173" cy="1"/>
          </a:xfrm>
          <a:prstGeom prst="bentConnector2">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1" name="Elbow Connector 40"/>
          <p:cNvCxnSpPr>
            <a:stCxn id="29" idx="0"/>
            <a:endCxn id="19" idx="2"/>
          </p:cNvCxnSpPr>
          <p:nvPr/>
        </p:nvCxnSpPr>
        <p:spPr>
          <a:xfrm rot="5400000" flipH="1" flipV="1">
            <a:off x="5036436" y="4263585"/>
            <a:ext cx="482480" cy="3173"/>
          </a:xfrm>
          <a:prstGeom prst="bentConnector3">
            <a:avLst>
              <a:gd name="adj1" fmla="val 50000"/>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9331063" y="2885590"/>
            <a:ext cx="1746504" cy="442674"/>
          </a:xfrm>
          <a:prstGeom prst="roundRect">
            <a:avLst/>
          </a:prstGeom>
          <a:solidFill>
            <a:schemeClr val="accent1">
              <a:lumMod val="75000"/>
            </a:schemeClr>
          </a:solidFill>
          <a:ln w="50800">
            <a:solidFill>
              <a:schemeClr val="tx1"/>
            </a:solidFill>
          </a:ln>
        </p:spPr>
        <p:txBody>
          <a:bodyPr wrap="square" rtlCol="0">
            <a:spAutoFit/>
          </a:bodyPr>
          <a:lstStyle/>
          <a:p>
            <a:pPr algn="ctr"/>
            <a:r>
              <a:rPr lang="en-US" sz="2000" dirty="0" smtClean="0"/>
              <a:t>Culture</a:t>
            </a:r>
            <a:endParaRPr lang="en-US" sz="2000" dirty="0"/>
          </a:p>
        </p:txBody>
      </p:sp>
      <p:cxnSp>
        <p:nvCxnSpPr>
          <p:cNvPr id="31" name="Elbow Connector 30"/>
          <p:cNvCxnSpPr>
            <a:stCxn id="17" idx="2"/>
            <a:endCxn id="28" idx="0"/>
          </p:cNvCxnSpPr>
          <p:nvPr/>
        </p:nvCxnSpPr>
        <p:spPr>
          <a:xfrm rot="16200000" flipH="1">
            <a:off x="9991050" y="2707116"/>
            <a:ext cx="348670" cy="8278"/>
          </a:xfrm>
          <a:prstGeom prst="bentConnector3">
            <a:avLst>
              <a:gd name="adj1" fmla="val 50000"/>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8186031" y="3699340"/>
            <a:ext cx="1857630" cy="783193"/>
          </a:xfrm>
          <a:prstGeom prst="roundRect">
            <a:avLst/>
          </a:prstGeom>
          <a:solidFill>
            <a:schemeClr val="accent1">
              <a:lumMod val="75000"/>
            </a:schemeClr>
          </a:solidFill>
          <a:ln w="50800">
            <a:solidFill>
              <a:schemeClr val="tx1"/>
            </a:solidFill>
          </a:ln>
        </p:spPr>
        <p:txBody>
          <a:bodyPr wrap="square" rtlCol="0">
            <a:spAutoFit/>
          </a:bodyPr>
          <a:lstStyle/>
          <a:p>
            <a:pPr algn="ctr"/>
            <a:r>
              <a:rPr lang="en-US" sz="2000" dirty="0" smtClean="0"/>
              <a:t>Newborns stay with mom</a:t>
            </a:r>
            <a:endParaRPr lang="en-US" sz="2000" dirty="0"/>
          </a:p>
        </p:txBody>
      </p:sp>
      <p:cxnSp>
        <p:nvCxnSpPr>
          <p:cNvPr id="35" name="Elbow Connector 34"/>
          <p:cNvCxnSpPr>
            <a:stCxn id="28" idx="2"/>
            <a:endCxn id="33" idx="0"/>
          </p:cNvCxnSpPr>
          <p:nvPr/>
        </p:nvCxnSpPr>
        <p:spPr>
          <a:xfrm rot="5400000">
            <a:off x="9439252" y="2969068"/>
            <a:ext cx="371076" cy="1089469"/>
          </a:xfrm>
          <a:prstGeom prst="bentConnector3">
            <a:avLst>
              <a:gd name="adj1" fmla="val 50000"/>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3" name="Elbow Connector 42"/>
          <p:cNvCxnSpPr>
            <a:stCxn id="28" idx="2"/>
            <a:endCxn id="44" idx="0"/>
          </p:cNvCxnSpPr>
          <p:nvPr/>
        </p:nvCxnSpPr>
        <p:spPr>
          <a:xfrm rot="16200000" flipH="1">
            <a:off x="10479350" y="3018438"/>
            <a:ext cx="371076" cy="990728"/>
          </a:xfrm>
          <a:prstGeom prst="bentConnector3">
            <a:avLst>
              <a:gd name="adj1" fmla="val 50000"/>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0287000" y="3699340"/>
            <a:ext cx="1746504" cy="783193"/>
          </a:xfrm>
          <a:prstGeom prst="roundRect">
            <a:avLst/>
          </a:prstGeom>
          <a:solidFill>
            <a:schemeClr val="accent1">
              <a:lumMod val="75000"/>
            </a:schemeClr>
          </a:solidFill>
          <a:ln w="50800">
            <a:solidFill>
              <a:schemeClr val="tx1"/>
            </a:solidFill>
          </a:ln>
        </p:spPr>
        <p:txBody>
          <a:bodyPr wrap="square" rtlCol="0">
            <a:spAutoFit/>
          </a:bodyPr>
          <a:lstStyle/>
          <a:p>
            <a:pPr algn="ctr"/>
            <a:r>
              <a:rPr lang="en-US" sz="2000" dirty="0" smtClean="0"/>
              <a:t>Education Level</a:t>
            </a:r>
            <a:endParaRPr lang="en-US" sz="2000" dirty="0"/>
          </a:p>
        </p:txBody>
      </p:sp>
      <p:sp>
        <p:nvSpPr>
          <p:cNvPr id="15" name="TextBox 14"/>
          <p:cNvSpPr txBox="1"/>
          <p:nvPr/>
        </p:nvSpPr>
        <p:spPr>
          <a:xfrm>
            <a:off x="634354" y="1772390"/>
            <a:ext cx="2816352" cy="442674"/>
          </a:xfrm>
          <a:prstGeom prst="roundRect">
            <a:avLst/>
          </a:prstGeom>
          <a:solidFill>
            <a:schemeClr val="accent1">
              <a:lumMod val="60000"/>
              <a:lumOff val="40000"/>
            </a:schemeClr>
          </a:solidFill>
          <a:ln w="50800">
            <a:solidFill>
              <a:schemeClr val="tx1"/>
            </a:solidFill>
          </a:ln>
        </p:spPr>
        <p:txBody>
          <a:bodyPr wrap="square" rtlCol="0">
            <a:spAutoFit/>
          </a:bodyPr>
          <a:lstStyle/>
          <a:p>
            <a:pPr algn="ctr"/>
            <a:r>
              <a:rPr lang="en-US" sz="2000" dirty="0" smtClean="0">
                <a:solidFill>
                  <a:schemeClr val="accent1">
                    <a:lumMod val="20000"/>
                    <a:lumOff val="80000"/>
                  </a:schemeClr>
                </a:solidFill>
              </a:rPr>
              <a:t>Incubators are rare</a:t>
            </a:r>
            <a:endParaRPr lang="en-US" sz="2000" dirty="0">
              <a:solidFill>
                <a:schemeClr val="accent1">
                  <a:lumMod val="20000"/>
                  <a:lumOff val="80000"/>
                </a:schemeClr>
              </a:solidFill>
            </a:endParaRPr>
          </a:p>
        </p:txBody>
      </p:sp>
    </p:spTree>
    <p:extLst>
      <p:ext uri="{BB962C8B-B14F-4D97-AF65-F5344CB8AC3E}">
        <p14:creationId xmlns:p14="http://schemas.microsoft.com/office/powerpoint/2010/main" val="29384003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 y="-2"/>
            <a:ext cx="12192002" cy="6035041"/>
          </a:xfrm>
          <a:prstGeom prst="rect">
            <a:avLst/>
          </a:prstGeom>
        </p:spPr>
      </p:pic>
      <p:sp>
        <p:nvSpPr>
          <p:cNvPr id="11" name="Rectangle 10"/>
          <p:cNvSpPr/>
          <p:nvPr/>
        </p:nvSpPr>
        <p:spPr>
          <a:xfrm>
            <a:off x="0" y="5459396"/>
            <a:ext cx="12173772" cy="584775"/>
          </a:xfrm>
          <a:prstGeom prst="rect">
            <a:avLst/>
          </a:prstGeom>
          <a:solidFill>
            <a:schemeClr val="accent1">
              <a:lumMod val="60000"/>
              <a:lumOff val="40000"/>
            </a:schemeClr>
          </a:solidFill>
        </p:spPr>
        <p:txBody>
          <a:bodyPr wrap="square">
            <a:spAutoFit/>
          </a:bodyPr>
          <a:lstStyle/>
          <a:p>
            <a:pPr algn="ctr"/>
            <a:r>
              <a:rPr lang="en-US" sz="3200" dirty="0" smtClean="0">
                <a:solidFill>
                  <a:srgbClr val="002C6E"/>
                </a:solidFill>
                <a:latin typeface="Arial (body)"/>
              </a:rPr>
              <a:t>Stakeholders care about vastly different things</a:t>
            </a:r>
            <a:endParaRPr lang="en-US" sz="3200" dirty="0"/>
          </a:p>
        </p:txBody>
      </p:sp>
      <p:sp>
        <p:nvSpPr>
          <p:cNvPr id="14" name="Rectangle 13"/>
          <p:cNvSpPr/>
          <p:nvPr/>
        </p:nvSpPr>
        <p:spPr>
          <a:xfrm>
            <a:off x="4886960" y="494168"/>
            <a:ext cx="2021840" cy="584775"/>
          </a:xfrm>
          <a:prstGeom prst="rect">
            <a:avLst/>
          </a:prstGeom>
          <a:solidFill>
            <a:schemeClr val="accent1">
              <a:lumMod val="60000"/>
              <a:lumOff val="40000"/>
            </a:schemeClr>
          </a:solidFill>
        </p:spPr>
        <p:txBody>
          <a:bodyPr wrap="square">
            <a:spAutoFit/>
          </a:bodyPr>
          <a:lstStyle/>
          <a:p>
            <a:pPr algn="ctr"/>
            <a:r>
              <a:rPr lang="en-US" sz="3200" dirty="0" smtClean="0">
                <a:solidFill>
                  <a:srgbClr val="002C6E"/>
                </a:solidFill>
                <a:latin typeface="Arial (body)"/>
              </a:rPr>
              <a:t>Penn</a:t>
            </a:r>
            <a:endParaRPr lang="en-US" sz="3200" dirty="0"/>
          </a:p>
        </p:txBody>
      </p:sp>
      <p:sp>
        <p:nvSpPr>
          <p:cNvPr id="15" name="Rectangle 14"/>
          <p:cNvSpPr/>
          <p:nvPr/>
        </p:nvSpPr>
        <p:spPr>
          <a:xfrm>
            <a:off x="10014989" y="1761095"/>
            <a:ext cx="2021840" cy="584775"/>
          </a:xfrm>
          <a:prstGeom prst="rect">
            <a:avLst/>
          </a:prstGeom>
          <a:solidFill>
            <a:schemeClr val="accent1">
              <a:lumMod val="60000"/>
              <a:lumOff val="40000"/>
            </a:schemeClr>
          </a:solidFill>
        </p:spPr>
        <p:txBody>
          <a:bodyPr wrap="square">
            <a:spAutoFit/>
          </a:bodyPr>
          <a:lstStyle/>
          <a:p>
            <a:pPr algn="ctr"/>
            <a:r>
              <a:rPr lang="en-US" sz="3200" dirty="0" smtClean="0">
                <a:solidFill>
                  <a:srgbClr val="002C6E"/>
                </a:solidFill>
                <a:latin typeface="Arial (body)"/>
              </a:rPr>
              <a:t>Payers</a:t>
            </a:r>
            <a:endParaRPr lang="en-US" sz="3200" dirty="0"/>
          </a:p>
        </p:txBody>
      </p:sp>
      <p:sp>
        <p:nvSpPr>
          <p:cNvPr id="16" name="Rectangle 15"/>
          <p:cNvSpPr/>
          <p:nvPr/>
        </p:nvSpPr>
        <p:spPr>
          <a:xfrm>
            <a:off x="711200" y="2861594"/>
            <a:ext cx="2021840" cy="584775"/>
          </a:xfrm>
          <a:prstGeom prst="rect">
            <a:avLst/>
          </a:prstGeom>
          <a:solidFill>
            <a:schemeClr val="accent1">
              <a:lumMod val="60000"/>
              <a:lumOff val="40000"/>
            </a:schemeClr>
          </a:solidFill>
        </p:spPr>
        <p:txBody>
          <a:bodyPr wrap="square">
            <a:spAutoFit/>
          </a:bodyPr>
          <a:lstStyle/>
          <a:p>
            <a:pPr algn="ctr"/>
            <a:r>
              <a:rPr lang="en-US" sz="3200" dirty="0" smtClean="0">
                <a:solidFill>
                  <a:srgbClr val="002C6E"/>
                </a:solidFill>
                <a:latin typeface="Arial (body)"/>
              </a:rPr>
              <a:t>Patients</a:t>
            </a:r>
          </a:p>
        </p:txBody>
      </p:sp>
      <p:sp>
        <p:nvSpPr>
          <p:cNvPr id="17" name="Rectangle 16"/>
          <p:cNvSpPr/>
          <p:nvPr/>
        </p:nvSpPr>
        <p:spPr>
          <a:xfrm>
            <a:off x="2519823" y="654378"/>
            <a:ext cx="2021840" cy="584775"/>
          </a:xfrm>
          <a:prstGeom prst="rect">
            <a:avLst/>
          </a:prstGeom>
          <a:solidFill>
            <a:schemeClr val="accent1">
              <a:lumMod val="60000"/>
              <a:lumOff val="40000"/>
            </a:schemeClr>
          </a:solidFill>
        </p:spPr>
        <p:txBody>
          <a:bodyPr wrap="square">
            <a:spAutoFit/>
          </a:bodyPr>
          <a:lstStyle/>
          <a:p>
            <a:pPr algn="ctr"/>
            <a:r>
              <a:rPr lang="en-US" sz="3200" dirty="0" smtClean="0">
                <a:solidFill>
                  <a:srgbClr val="002C6E"/>
                </a:solidFill>
                <a:latin typeface="Arial (body)"/>
              </a:rPr>
              <a:t>Providers</a:t>
            </a:r>
            <a:endParaRPr lang="en-US" sz="3200" dirty="0"/>
          </a:p>
        </p:txBody>
      </p:sp>
      <p:sp>
        <p:nvSpPr>
          <p:cNvPr id="10" name="Rectangle 9"/>
          <p:cNvSpPr/>
          <p:nvPr/>
        </p:nvSpPr>
        <p:spPr>
          <a:xfrm>
            <a:off x="11658506" y="0"/>
            <a:ext cx="498855" cy="769441"/>
          </a:xfrm>
          <a:prstGeom prst="rect">
            <a:avLst/>
          </a:prstGeom>
        </p:spPr>
        <p:txBody>
          <a:bodyPr wrap="none">
            <a:spAutoFit/>
          </a:bodyPr>
          <a:lstStyle/>
          <a:p>
            <a:r>
              <a:rPr lang="en-US" sz="4400" b="1" dirty="0">
                <a:ln w="10160">
                  <a:solidFill>
                    <a:schemeClr val="tx1"/>
                  </a:solidFill>
                  <a:prstDash val="solid"/>
                </a:ln>
                <a:solidFill>
                  <a:srgbClr val="A31D34"/>
                </a:solidFill>
                <a:effectLst>
                  <a:innerShdw blurRad="63500" dist="50800">
                    <a:prstClr val="black">
                      <a:alpha val="50000"/>
                    </a:prstClr>
                  </a:innerShdw>
                </a:effectLst>
                <a:latin typeface="Magneto" panose="04030805050802020D02" pitchFamily="82" charset="0"/>
                <a:ea typeface="KaiTi" panose="02010609060101010101" pitchFamily="49" charset="-122"/>
                <a:cs typeface="David" panose="020E0502060401010101" pitchFamily="34" charset="-79"/>
              </a:rPr>
              <a:t>?</a:t>
            </a:r>
            <a:endParaRPr lang="en-US" sz="4400" dirty="0"/>
          </a:p>
        </p:txBody>
      </p:sp>
    </p:spTree>
    <p:extLst>
      <p:ext uri="{BB962C8B-B14F-4D97-AF65-F5344CB8AC3E}">
        <p14:creationId xmlns:p14="http://schemas.microsoft.com/office/powerpoint/2010/main" val="11117032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 y="0"/>
            <a:ext cx="12192001" cy="6019800"/>
          </a:xfrm>
          <a:prstGeom prst="rect">
            <a:avLst/>
          </a:prstGeom>
        </p:spPr>
      </p:pic>
      <p:sp>
        <p:nvSpPr>
          <p:cNvPr id="10" name="Rectangle 9"/>
          <p:cNvSpPr/>
          <p:nvPr/>
        </p:nvSpPr>
        <p:spPr>
          <a:xfrm>
            <a:off x="-2" y="62204"/>
            <a:ext cx="12192002" cy="1681536"/>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rgbClr val="002060"/>
                </a:solidFill>
                <a:latin typeface="Arial (body)"/>
              </a:rPr>
              <a:t> “Discover” the Problem Action Plan</a:t>
            </a:r>
          </a:p>
          <a:p>
            <a:pPr marL="914400" lvl="1" indent="-457200">
              <a:buFont typeface="Arial" panose="020B0604020202020204" pitchFamily="34" charset="0"/>
              <a:buChar char="•"/>
            </a:pPr>
            <a:r>
              <a:rPr lang="en-US" sz="2800" b="1" dirty="0" smtClean="0">
                <a:solidFill>
                  <a:schemeClr val="tx1">
                    <a:lumMod val="75000"/>
                    <a:lumOff val="25000"/>
                  </a:schemeClr>
                </a:solidFill>
                <a:latin typeface="Arial (body)"/>
              </a:rPr>
              <a:t>Where do opportunities exist to learn more about the problem? </a:t>
            </a:r>
          </a:p>
        </p:txBody>
      </p:sp>
      <p:sp>
        <p:nvSpPr>
          <p:cNvPr id="6" name="Oval 5"/>
          <p:cNvSpPr/>
          <p:nvPr/>
        </p:nvSpPr>
        <p:spPr>
          <a:xfrm>
            <a:off x="11780276" y="175532"/>
            <a:ext cx="195171" cy="195171"/>
          </a:xfrm>
          <a:prstGeom prst="ellipse">
            <a:avLst/>
          </a:prstGeom>
          <a:solidFill>
            <a:srgbClr val="A31D3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1" b="16336"/>
          <a:stretch/>
        </p:blipFill>
        <p:spPr>
          <a:xfrm>
            <a:off x="11599116" y="0"/>
            <a:ext cx="592884" cy="496032"/>
          </a:xfrm>
          <a:prstGeom prst="rect">
            <a:avLst/>
          </a:prstGeom>
        </p:spPr>
      </p:pic>
    </p:spTree>
    <p:extLst>
      <p:ext uri="{BB962C8B-B14F-4D97-AF65-F5344CB8AC3E}">
        <p14:creationId xmlns:p14="http://schemas.microsoft.com/office/powerpoint/2010/main" val="637415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318430" y="0"/>
            <a:ext cx="31315" cy="6010071"/>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10" name="Content Placeholder 2"/>
          <p:cNvSpPr txBox="1">
            <a:spLocks/>
          </p:cNvSpPr>
          <p:nvPr/>
        </p:nvSpPr>
        <p:spPr>
          <a:xfrm>
            <a:off x="0" y="2443096"/>
            <a:ext cx="12192000" cy="6152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en-US" sz="3200" b="1" i="1" dirty="0" smtClean="0">
                <a:solidFill>
                  <a:srgbClr val="002060"/>
                </a:solidFill>
                <a:latin typeface="Arial" panose="020B0604020202020204" pitchFamily="34" charset="0"/>
                <a:cs typeface="Arial" panose="020B0604020202020204" pitchFamily="34" charset="0"/>
              </a:rPr>
              <a:t>Needle + Problem Driver</a:t>
            </a:r>
            <a:endParaRPr lang="en-US" b="1" i="1" dirty="0" smtClean="0">
              <a:solidFill>
                <a:srgbClr val="002060"/>
              </a:solidFill>
              <a:latin typeface="Arial" panose="020B0604020202020204" pitchFamily="34" charset="0"/>
              <a:cs typeface="Arial" panose="020B0604020202020204" pitchFamily="34" charset="0"/>
            </a:endParaRPr>
          </a:p>
        </p:txBody>
      </p:sp>
      <p:cxnSp>
        <p:nvCxnSpPr>
          <p:cNvPr id="13" name="Straight Connector 12"/>
          <p:cNvCxnSpPr/>
          <p:nvPr/>
        </p:nvCxnSpPr>
        <p:spPr>
          <a:xfrm>
            <a:off x="1458090" y="2133344"/>
            <a:ext cx="9440562" cy="0"/>
          </a:xfrm>
          <a:prstGeom prst="line">
            <a:avLst/>
          </a:prstGeom>
          <a:ln w="6350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0" y="3735445"/>
            <a:ext cx="12192000" cy="6152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en-US" sz="3200" b="1" i="1" dirty="0" smtClean="0">
                <a:solidFill>
                  <a:schemeClr val="accent6">
                    <a:lumMod val="75000"/>
                  </a:schemeClr>
                </a:solidFill>
                <a:latin typeface="Arial" panose="020B0604020202020204" pitchFamily="34" charset="0"/>
                <a:cs typeface="Arial" panose="020B0604020202020204" pitchFamily="34" charset="0"/>
              </a:rPr>
              <a:t>Solution + Assumption</a:t>
            </a:r>
            <a:endParaRPr lang="en-US" b="1" i="1" dirty="0" smtClean="0">
              <a:solidFill>
                <a:schemeClr val="accent6">
                  <a:lumMod val="75000"/>
                </a:schemeClr>
              </a:solidFill>
              <a:latin typeface="Arial" panose="020B0604020202020204" pitchFamily="34" charset="0"/>
              <a:cs typeface="Arial" panose="020B0604020202020204" pitchFamily="34" charset="0"/>
            </a:endParaRPr>
          </a:p>
        </p:txBody>
      </p:sp>
      <p:cxnSp>
        <p:nvCxnSpPr>
          <p:cNvPr id="16" name="Straight Connector 15"/>
          <p:cNvCxnSpPr/>
          <p:nvPr/>
        </p:nvCxnSpPr>
        <p:spPr>
          <a:xfrm>
            <a:off x="1458090" y="3369571"/>
            <a:ext cx="9440562" cy="0"/>
          </a:xfrm>
          <a:prstGeom prst="line">
            <a:avLst/>
          </a:prstGeom>
          <a:ln w="6350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441617" y="4707531"/>
            <a:ext cx="9440562" cy="0"/>
          </a:xfrm>
          <a:prstGeom prst="line">
            <a:avLst/>
          </a:prstGeom>
          <a:ln w="6350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9" name="Content Placeholder 2"/>
          <p:cNvSpPr txBox="1">
            <a:spLocks/>
          </p:cNvSpPr>
          <p:nvPr/>
        </p:nvSpPr>
        <p:spPr>
          <a:xfrm>
            <a:off x="-3894" y="5052768"/>
            <a:ext cx="12192000" cy="6152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en-US" sz="3200" b="1" i="1" dirty="0" smtClean="0">
                <a:solidFill>
                  <a:schemeClr val="accent1">
                    <a:lumMod val="60000"/>
                    <a:lumOff val="40000"/>
                  </a:schemeClr>
                </a:solidFill>
                <a:latin typeface="Arial" panose="020B0604020202020204" pitchFamily="34" charset="0"/>
                <a:cs typeface="Arial" panose="020B0604020202020204" pitchFamily="34" charset="0"/>
              </a:rPr>
              <a:t>Action + Next Steps</a:t>
            </a:r>
            <a:endParaRPr lang="en-US" b="1" i="1" dirty="0" smtClean="0">
              <a:solidFill>
                <a:schemeClr val="accent1">
                  <a:lumMod val="60000"/>
                  <a:lumOff val="40000"/>
                </a:schemeClr>
              </a:solidFill>
              <a:latin typeface="Arial" panose="020B0604020202020204" pitchFamily="34" charset="0"/>
              <a:cs typeface="Arial" panose="020B0604020202020204" pitchFamily="34" charset="0"/>
            </a:endParaRPr>
          </a:p>
        </p:txBody>
      </p:sp>
      <p:sp>
        <p:nvSpPr>
          <p:cNvPr id="22" name="Oval 21"/>
          <p:cNvSpPr/>
          <p:nvPr/>
        </p:nvSpPr>
        <p:spPr>
          <a:xfrm>
            <a:off x="1791953" y="2659675"/>
            <a:ext cx="195171" cy="195171"/>
          </a:xfrm>
          <a:prstGeom prst="ellipse">
            <a:avLst/>
          </a:prstGeom>
          <a:solidFill>
            <a:srgbClr val="A31D3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t="-1" b="16336"/>
          <a:stretch/>
        </p:blipFill>
        <p:spPr>
          <a:xfrm>
            <a:off x="1610793" y="2476999"/>
            <a:ext cx="592884" cy="496032"/>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b="15649"/>
          <a:stretch/>
        </p:blipFill>
        <p:spPr>
          <a:xfrm>
            <a:off x="1524528" y="4990989"/>
            <a:ext cx="802592" cy="676992"/>
          </a:xfrm>
          <a:prstGeom prst="rect">
            <a:avLst/>
          </a:prstGeom>
        </p:spPr>
      </p:pic>
      <p:pic>
        <p:nvPicPr>
          <p:cNvPr id="27" name="Picture 26"/>
          <p:cNvPicPr>
            <a:picLocks noChangeAspect="1"/>
          </p:cNvPicPr>
          <p:nvPr/>
        </p:nvPicPr>
        <p:blipFill rotWithShape="1">
          <a:blip r:embed="rId5" cstate="print">
            <a:extLst>
              <a:ext uri="{28A0092B-C50C-407E-A947-70E740481C1C}">
                <a14:useLocalDpi xmlns:a14="http://schemas.microsoft.com/office/drawing/2010/main" val="0"/>
              </a:ext>
            </a:extLst>
          </a:blip>
          <a:srcRect b="16229"/>
          <a:stretch/>
        </p:blipFill>
        <p:spPr>
          <a:xfrm>
            <a:off x="1524528" y="3669726"/>
            <a:ext cx="734840" cy="615585"/>
          </a:xfrm>
          <a:prstGeom prst="rect">
            <a:avLst/>
          </a:prstGeom>
        </p:spPr>
      </p:pic>
      <p:sp>
        <p:nvSpPr>
          <p:cNvPr id="31" name="Title 1"/>
          <p:cNvSpPr>
            <a:spLocks noGrp="1"/>
          </p:cNvSpPr>
          <p:nvPr>
            <p:ph type="title"/>
          </p:nvPr>
        </p:nvSpPr>
        <p:spPr>
          <a:xfrm>
            <a:off x="0" y="26946"/>
            <a:ext cx="12192000" cy="821725"/>
          </a:xfrm>
          <a:noFill/>
        </p:spPr>
        <p:txBody>
          <a:bodyPr>
            <a:normAutofit/>
          </a:bodyPr>
          <a:lstStyle/>
          <a:p>
            <a:pPr algn="ctr"/>
            <a:r>
              <a:rPr lang="en-US" sz="3600" b="1" dirty="0" smtClean="0">
                <a:solidFill>
                  <a:srgbClr val="002C6E"/>
                </a:solidFill>
                <a:latin typeface="Arial (body)"/>
              </a:rPr>
              <a:t>Boot Camp Overview / Activities </a:t>
            </a:r>
            <a:endParaRPr lang="en-US" sz="3600" b="1" dirty="0">
              <a:solidFill>
                <a:srgbClr val="002C6E"/>
              </a:solidFill>
              <a:latin typeface="Arial (body)"/>
            </a:endParaRPr>
          </a:p>
        </p:txBody>
      </p:sp>
      <p:sp>
        <p:nvSpPr>
          <p:cNvPr id="25" name="Content Placeholder 2"/>
          <p:cNvSpPr txBox="1">
            <a:spLocks/>
          </p:cNvSpPr>
          <p:nvPr/>
        </p:nvSpPr>
        <p:spPr>
          <a:xfrm>
            <a:off x="0" y="1200879"/>
            <a:ext cx="12192000" cy="6152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en-US" sz="3200" b="1" i="1" dirty="0" smtClean="0">
                <a:solidFill>
                  <a:srgbClr val="C00000"/>
                </a:solidFill>
                <a:latin typeface="Arial" panose="020B0604020202020204" pitchFamily="34" charset="0"/>
                <a:cs typeface="Arial" panose="020B0604020202020204" pitchFamily="34" charset="0"/>
              </a:rPr>
              <a:t>Introduction + Ice Breaker</a:t>
            </a:r>
            <a:endParaRPr lang="en-US" b="1" i="1" dirty="0" smtClean="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90995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1031" name="Picture 7" descr="DesignPhil_Graphics.png"/>
          <p:cNvPicPr>
            <a:picLocks noChangeAspect="1" noChangeArrowheads="1"/>
          </p:cNvPicPr>
          <p:nvPr/>
        </p:nvPicPr>
        <p:blipFill rotWithShape="1">
          <a:blip r:embed="rId3">
            <a:extLst>
              <a:ext uri="{28A0092B-C50C-407E-A947-70E740481C1C}">
                <a14:useLocalDpi xmlns:a14="http://schemas.microsoft.com/office/drawing/2010/main" val="0"/>
              </a:ext>
            </a:extLst>
          </a:blip>
          <a:srcRect r="-5146"/>
          <a:stretch/>
        </p:blipFill>
        <p:spPr bwMode="auto">
          <a:xfrm>
            <a:off x="1682338" y="1378554"/>
            <a:ext cx="9271007" cy="4197588"/>
          </a:xfrm>
          <a:prstGeom prst="rect">
            <a:avLst/>
          </a:prstGeom>
          <a:noFill/>
          <a:extLst>
            <a:ext uri="{909E8E84-426E-40DD-AFC4-6F175D3DCCD1}">
              <a14:hiddenFill xmlns:a14="http://schemas.microsoft.com/office/drawing/2010/main">
                <a:solidFill>
                  <a:srgbClr val="FFFFFF"/>
                </a:solidFill>
              </a14:hiddenFill>
            </a:ext>
          </a:extLst>
        </p:spPr>
      </p:pic>
      <p:sp>
        <p:nvSpPr>
          <p:cNvPr id="46" name="Title 1"/>
          <p:cNvSpPr>
            <a:spLocks noGrp="1"/>
          </p:cNvSpPr>
          <p:nvPr>
            <p:ph type="title"/>
          </p:nvPr>
        </p:nvSpPr>
        <p:spPr>
          <a:xfrm>
            <a:off x="234581" y="119149"/>
            <a:ext cx="6833982" cy="821725"/>
          </a:xfrm>
          <a:noFill/>
        </p:spPr>
        <p:txBody>
          <a:bodyPr>
            <a:normAutofit/>
          </a:bodyPr>
          <a:lstStyle/>
          <a:p>
            <a:r>
              <a:rPr lang="en-US" sz="3200" b="1" dirty="0" smtClean="0">
                <a:solidFill>
                  <a:srgbClr val="002C6E"/>
                </a:solidFill>
                <a:latin typeface="Arial (body)"/>
              </a:rPr>
              <a:t>Innovation Framework</a:t>
            </a:r>
            <a:endParaRPr lang="en-US" sz="3200" b="1" dirty="0">
              <a:solidFill>
                <a:srgbClr val="002C6E"/>
              </a:solidFill>
              <a:latin typeface="Arial (body)"/>
            </a:endParaRPr>
          </a:p>
        </p:txBody>
      </p:sp>
      <p:sp>
        <p:nvSpPr>
          <p:cNvPr id="3" name="Rectangle 6"/>
          <p:cNvSpPr>
            <a:spLocks noChangeArrowheads="1"/>
          </p:cNvSpPr>
          <p:nvPr/>
        </p:nvSpPr>
        <p:spPr bwMode="auto">
          <a:xfrm>
            <a:off x="2714624" y="900217"/>
            <a:ext cx="220425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2060"/>
                </a:solidFill>
                <a:effectLst/>
                <a:latin typeface="Calibri" panose="020F0502020204030204" pitchFamily="34" charset="0"/>
                <a:cs typeface="Calibri" panose="020F0502020204030204" pitchFamily="34" charset="0"/>
              </a:rPr>
              <a:t>Problem Definition</a:t>
            </a:r>
            <a:endParaRPr kumimoji="0" lang="en-US" altLang="en-US" sz="500" b="0" i="0" u="none" strike="noStrike" cap="none" normalizeH="0" baseline="0" dirty="0" smtClean="0">
              <a:ln>
                <a:noFill/>
              </a:ln>
              <a:solidFill>
                <a:srgbClr val="002060"/>
              </a:solidFill>
              <a:effectLst/>
            </a:endParaRPr>
          </a:p>
        </p:txBody>
      </p:sp>
      <p:sp>
        <p:nvSpPr>
          <p:cNvPr id="11" name="Rectangle 6"/>
          <p:cNvSpPr>
            <a:spLocks noChangeArrowheads="1"/>
          </p:cNvSpPr>
          <p:nvPr/>
        </p:nvSpPr>
        <p:spPr bwMode="auto">
          <a:xfrm>
            <a:off x="2471764" y="3292685"/>
            <a:ext cx="9998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b="1" dirty="0" smtClean="0">
                <a:solidFill>
                  <a:srgbClr val="002060"/>
                </a:solidFill>
                <a:latin typeface="Calibri" panose="020F0502020204030204" pitchFamily="34" charset="0"/>
                <a:cs typeface="Calibri" panose="020F0502020204030204" pitchFamily="34" charset="0"/>
              </a:rPr>
              <a:t>Discover</a:t>
            </a:r>
            <a:endParaRPr kumimoji="0" lang="en-US" altLang="en-US" sz="500" b="0" i="0" u="none" strike="noStrike" cap="none" normalizeH="0" baseline="0" dirty="0" smtClean="0">
              <a:ln>
                <a:noFill/>
              </a:ln>
              <a:solidFill>
                <a:srgbClr val="002060"/>
              </a:solidFill>
              <a:effectLst/>
            </a:endParaRPr>
          </a:p>
        </p:txBody>
      </p:sp>
      <p:sp>
        <p:nvSpPr>
          <p:cNvPr id="12" name="Rectangle 6"/>
          <p:cNvSpPr>
            <a:spLocks noChangeArrowheads="1"/>
          </p:cNvSpPr>
          <p:nvPr/>
        </p:nvSpPr>
        <p:spPr bwMode="auto">
          <a:xfrm>
            <a:off x="4176695" y="3292685"/>
            <a:ext cx="81297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b="1" dirty="0" smtClean="0">
                <a:solidFill>
                  <a:srgbClr val="002060"/>
                </a:solidFill>
                <a:latin typeface="Calibri" panose="020F0502020204030204" pitchFamily="34" charset="0"/>
                <a:cs typeface="Calibri" panose="020F0502020204030204" pitchFamily="34" charset="0"/>
              </a:rPr>
              <a:t>Define</a:t>
            </a:r>
            <a:endParaRPr kumimoji="0" lang="en-US" altLang="en-US" sz="500" b="0" i="0" u="none" strike="noStrike" cap="none" normalizeH="0" baseline="0" dirty="0" smtClean="0">
              <a:ln>
                <a:noFill/>
              </a:ln>
              <a:solidFill>
                <a:srgbClr val="002060"/>
              </a:solidFill>
              <a:effectLst/>
            </a:endParaRPr>
          </a:p>
        </p:txBody>
      </p:sp>
      <p:sp>
        <p:nvSpPr>
          <p:cNvPr id="16" name="Rectangle 6"/>
          <p:cNvSpPr>
            <a:spLocks noChangeArrowheads="1"/>
          </p:cNvSpPr>
          <p:nvPr/>
        </p:nvSpPr>
        <p:spPr bwMode="auto">
          <a:xfrm>
            <a:off x="1057598" y="4571863"/>
            <a:ext cx="9232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b="1" dirty="0" smtClean="0">
                <a:solidFill>
                  <a:srgbClr val="C00000"/>
                </a:solidFill>
                <a:latin typeface="Calibri" panose="020F0502020204030204" pitchFamily="34" charset="0"/>
                <a:cs typeface="Calibri" panose="020F0502020204030204" pitchFamily="34" charset="0"/>
              </a:rPr>
              <a:t>Interest</a:t>
            </a:r>
            <a:endParaRPr kumimoji="0" lang="en-US" altLang="en-US" sz="500" b="0" i="0" u="none" strike="noStrike" cap="none" normalizeH="0" baseline="0" dirty="0" smtClean="0">
              <a:ln>
                <a:noFill/>
              </a:ln>
              <a:solidFill>
                <a:srgbClr val="C00000"/>
              </a:solidFill>
              <a:effectLst/>
            </a:endParaRPr>
          </a:p>
        </p:txBody>
      </p:sp>
      <p:sp>
        <p:nvSpPr>
          <p:cNvPr id="4" name="Oval 3"/>
          <p:cNvSpPr/>
          <p:nvPr/>
        </p:nvSpPr>
        <p:spPr>
          <a:xfrm>
            <a:off x="1407109" y="3359857"/>
            <a:ext cx="247773" cy="247773"/>
          </a:xfrm>
          <a:prstGeom prst="ellipse">
            <a:avLst/>
          </a:prstGeom>
          <a:solidFill>
            <a:srgbClr val="A31D3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V="1">
            <a:off x="1530995" y="3654822"/>
            <a:ext cx="0" cy="731024"/>
          </a:xfrm>
          <a:prstGeom prst="straightConnector1">
            <a:avLst/>
          </a:prstGeom>
          <a:ln w="12700">
            <a:solidFill>
              <a:schemeClr val="tx1"/>
            </a:solidFill>
            <a:prstDash val="lgDashDotDot"/>
            <a:tailEnd type="triangle"/>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6000702" y="3374631"/>
            <a:ext cx="195171" cy="195171"/>
          </a:xfrm>
          <a:prstGeom prst="ellipse">
            <a:avLst/>
          </a:prstGeom>
          <a:solidFill>
            <a:srgbClr val="A31D3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6"/>
          <p:cNvSpPr>
            <a:spLocks noChangeArrowheads="1"/>
          </p:cNvSpPr>
          <p:nvPr/>
        </p:nvSpPr>
        <p:spPr bwMode="auto">
          <a:xfrm>
            <a:off x="5384066" y="4256393"/>
            <a:ext cx="1369028" cy="1000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b="1" dirty="0" smtClean="0">
                <a:solidFill>
                  <a:srgbClr val="A31D34"/>
                </a:solidFill>
                <a:latin typeface="Calibri" panose="020F0502020204030204" pitchFamily="34" charset="0"/>
                <a:cs typeface="Calibri" panose="020F0502020204030204" pitchFamily="34" charset="0"/>
              </a:rPr>
              <a:t>Measurable </a:t>
            </a:r>
            <a:br>
              <a:rPr lang="en-US" altLang="en-US" b="1" dirty="0" smtClean="0">
                <a:solidFill>
                  <a:srgbClr val="A31D34"/>
                </a:solidFill>
                <a:latin typeface="Calibri" panose="020F0502020204030204" pitchFamily="34" charset="0"/>
                <a:cs typeface="Calibri" panose="020F0502020204030204" pitchFamily="34" charset="0"/>
              </a:rPr>
            </a:br>
            <a:r>
              <a:rPr lang="en-US" altLang="en-US" b="1" dirty="0" smtClean="0">
                <a:solidFill>
                  <a:srgbClr val="A31D34"/>
                </a:solidFill>
                <a:latin typeface="Calibri" panose="020F0502020204030204" pitchFamily="34" charset="0"/>
                <a:cs typeface="Calibri" panose="020F0502020204030204" pitchFamily="34" charset="0"/>
              </a:rPr>
              <a:t>Outcome / </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b="1" dirty="0" smtClean="0">
                <a:solidFill>
                  <a:srgbClr val="A31D34"/>
                </a:solidFill>
                <a:latin typeface="Calibri" panose="020F0502020204030204" pitchFamily="34" charset="0"/>
                <a:cs typeface="Calibri" panose="020F0502020204030204" pitchFamily="34" charset="0"/>
              </a:rPr>
              <a:t>Needle</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500" b="0" i="0" u="none" strike="noStrike" cap="none" normalizeH="0" baseline="0" dirty="0" smtClean="0">
              <a:ln>
                <a:noFill/>
              </a:ln>
              <a:solidFill>
                <a:srgbClr val="C00000"/>
              </a:solidFill>
              <a:effectLst/>
            </a:endParaRPr>
          </a:p>
        </p:txBody>
      </p:sp>
      <p:sp>
        <p:nvSpPr>
          <p:cNvPr id="21" name="Oval 20"/>
          <p:cNvSpPr/>
          <p:nvPr/>
        </p:nvSpPr>
        <p:spPr>
          <a:xfrm>
            <a:off x="6004391" y="3376136"/>
            <a:ext cx="195171" cy="195171"/>
          </a:xfrm>
          <a:prstGeom prst="ellipse">
            <a:avLst/>
          </a:prstGeom>
          <a:solidFill>
            <a:srgbClr val="A31D3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890208" y="3268732"/>
            <a:ext cx="406263" cy="406263"/>
          </a:xfrm>
          <a:prstGeom prst="ellipse">
            <a:avLst/>
          </a:prstGeom>
          <a:solidFill>
            <a:srgbClr val="A31D3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
          <p:cNvSpPr>
            <a:spLocks noChangeArrowheads="1"/>
          </p:cNvSpPr>
          <p:nvPr/>
        </p:nvSpPr>
        <p:spPr bwMode="auto">
          <a:xfrm>
            <a:off x="4173868" y="3292963"/>
            <a:ext cx="81297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b="1" dirty="0" smtClean="0">
                <a:solidFill>
                  <a:srgbClr val="002060"/>
                </a:solidFill>
                <a:latin typeface="Calibri" panose="020F0502020204030204" pitchFamily="34" charset="0"/>
                <a:cs typeface="Calibri" panose="020F0502020204030204" pitchFamily="34" charset="0"/>
              </a:rPr>
              <a:t>Define</a:t>
            </a:r>
            <a:endParaRPr kumimoji="0" lang="en-US" altLang="en-US" sz="500" b="0" i="0" u="none" strike="noStrike" cap="none" normalizeH="0" baseline="0" dirty="0" smtClean="0">
              <a:ln>
                <a:noFill/>
              </a:ln>
              <a:solidFill>
                <a:srgbClr val="002060"/>
              </a:solidFill>
              <a:effectLst/>
            </a:endParaRPr>
          </a:p>
        </p:txBody>
      </p:sp>
      <p:sp>
        <p:nvSpPr>
          <p:cNvPr id="33" name="Rectangle 6"/>
          <p:cNvSpPr>
            <a:spLocks noChangeArrowheads="1"/>
          </p:cNvSpPr>
          <p:nvPr/>
        </p:nvSpPr>
        <p:spPr bwMode="auto">
          <a:xfrm>
            <a:off x="7374482" y="692040"/>
            <a:ext cx="218976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2060"/>
                </a:solidFill>
                <a:effectLst/>
                <a:latin typeface="Calibri" panose="020F0502020204030204" pitchFamily="34" charset="0"/>
                <a:cs typeface="Calibri" panose="020F0502020204030204" pitchFamily="34" charset="0"/>
              </a:rPr>
              <a:t>Solution Definition</a:t>
            </a:r>
            <a:endParaRPr kumimoji="0" lang="en-US" altLang="en-US" sz="500" b="0" i="0" u="none" strike="noStrike" cap="none" normalizeH="0" baseline="0" dirty="0" smtClean="0">
              <a:ln>
                <a:noFill/>
              </a:ln>
              <a:solidFill>
                <a:srgbClr val="002060"/>
              </a:solidFill>
              <a:effectLst/>
            </a:endParaRPr>
          </a:p>
        </p:txBody>
      </p:sp>
      <p:sp>
        <p:nvSpPr>
          <p:cNvPr id="35" name="Rectangle 6"/>
          <p:cNvSpPr>
            <a:spLocks noChangeArrowheads="1"/>
          </p:cNvSpPr>
          <p:nvPr/>
        </p:nvSpPr>
        <p:spPr bwMode="auto">
          <a:xfrm>
            <a:off x="7176829" y="3355443"/>
            <a:ext cx="7888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b="1" dirty="0" smtClean="0">
                <a:solidFill>
                  <a:srgbClr val="002060"/>
                </a:solidFill>
                <a:latin typeface="Calibri" panose="020F0502020204030204" pitchFamily="34" charset="0"/>
                <a:cs typeface="Calibri" panose="020F0502020204030204" pitchFamily="34" charset="0"/>
              </a:rPr>
              <a:t>Ideate</a:t>
            </a:r>
            <a:endParaRPr kumimoji="0" lang="en-US" altLang="en-US" sz="500" b="0" i="0" u="none" strike="noStrike" cap="none" normalizeH="0" baseline="0" dirty="0" smtClean="0">
              <a:ln>
                <a:noFill/>
              </a:ln>
              <a:solidFill>
                <a:srgbClr val="002060"/>
              </a:solidFill>
              <a:effectLst/>
            </a:endParaRPr>
          </a:p>
        </p:txBody>
      </p:sp>
    </p:spTree>
    <p:extLst>
      <p:ext uri="{BB962C8B-B14F-4D97-AF65-F5344CB8AC3E}">
        <p14:creationId xmlns:p14="http://schemas.microsoft.com/office/powerpoint/2010/main" val="5480675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557;p62" descr="hammer.jpg"/>
          <p:cNvPicPr preferRelativeResize="0"/>
          <p:nvPr/>
        </p:nvPicPr>
        <p:blipFill rotWithShape="1">
          <a:blip r:embed="rId3">
            <a:alphaModFix/>
          </a:blip>
          <a:srcRect t="22041" b="4542"/>
          <a:stretch/>
        </p:blipFill>
        <p:spPr>
          <a:xfrm>
            <a:off x="0" y="-1"/>
            <a:ext cx="12192000" cy="5999967"/>
          </a:xfrm>
          <a:prstGeom prst="rect">
            <a:avLst/>
          </a:prstGeom>
          <a:noFill/>
          <a:ln>
            <a:noFill/>
          </a:ln>
        </p:spPr>
      </p:pic>
    </p:spTree>
    <p:extLst>
      <p:ext uri="{BB962C8B-B14F-4D97-AF65-F5344CB8AC3E}">
        <p14:creationId xmlns:p14="http://schemas.microsoft.com/office/powerpoint/2010/main" val="9648400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3" name="Google Shape;565;p63"/>
          <p:cNvSpPr txBox="1"/>
          <p:nvPr/>
        </p:nvSpPr>
        <p:spPr>
          <a:xfrm>
            <a:off x="503719" y="1754799"/>
            <a:ext cx="10782231" cy="1298817"/>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 sz="6000" b="1" dirty="0">
                <a:solidFill>
                  <a:schemeClr val="lt1"/>
                </a:solidFill>
                <a:latin typeface="Calibri"/>
                <a:ea typeface="Calibri"/>
                <a:cs typeface="Calibri"/>
                <a:sym typeface="Calibri"/>
              </a:rPr>
              <a:t>The secret to tricking your brain to imagine new solutions…</a:t>
            </a:r>
            <a:endParaRPr sz="6000" b="1"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527289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descr="https://healthcareinnovation.upenn.edu/sites/default/files/uploads/resize/phases1_cyan-1200x337.png"/>
          <p:cNvPicPr/>
          <p:nvPr/>
        </p:nvPicPr>
        <p:blipFill rotWithShape="1">
          <a:blip r:embed="rId3">
            <a:extLst>
              <a:ext uri="{28A0092B-C50C-407E-A947-70E740481C1C}">
                <a14:useLocalDpi xmlns:a14="http://schemas.microsoft.com/office/drawing/2010/main" val="0"/>
              </a:ext>
            </a:extLst>
          </a:blip>
          <a:srcRect l="8109" t="9937" r="74873" b="32951"/>
          <a:stretch/>
        </p:blipFill>
        <p:spPr bwMode="auto">
          <a:xfrm>
            <a:off x="1595830" y="2047118"/>
            <a:ext cx="1172094" cy="1277370"/>
          </a:xfrm>
          <a:prstGeom prst="rect">
            <a:avLst/>
          </a:prstGeom>
          <a:noFill/>
          <a:ln>
            <a:noFill/>
          </a:ln>
          <a:extLst>
            <a:ext uri="{53640926-AAD7-44D8-BBD7-CCE9431645EC}">
              <a14:shadowObscured xmlns:a14="http://schemas.microsoft.com/office/drawing/2010/main"/>
            </a:ext>
          </a:extLst>
        </p:spPr>
      </p:pic>
      <p:sp>
        <p:nvSpPr>
          <p:cNvPr id="16" name="Rectangle 15"/>
          <p:cNvSpPr/>
          <p:nvPr/>
        </p:nvSpPr>
        <p:spPr>
          <a:xfrm rot="5400000">
            <a:off x="1459977" y="3247550"/>
            <a:ext cx="1365612" cy="3515169"/>
          </a:xfrm>
          <a:prstGeom prst="rect">
            <a:avLst/>
          </a:prstGeom>
          <a:solidFill>
            <a:schemeClr val="accent1">
              <a:lumMod val="75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Round Same Side Corner Rectangle 4"/>
          <p:cNvSpPr txBox="1"/>
          <p:nvPr/>
        </p:nvSpPr>
        <p:spPr>
          <a:xfrm>
            <a:off x="353882" y="4396019"/>
            <a:ext cx="3483850" cy="123228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smtClean="0">
                <a:solidFill>
                  <a:schemeClr val="bg1"/>
                </a:solidFill>
                <a:latin typeface="Arial (body)"/>
              </a:rPr>
              <a:t>Funding: </a:t>
            </a:r>
            <a:r>
              <a:rPr lang="en-US" sz="1600" kern="1200" dirty="0" smtClean="0">
                <a:solidFill>
                  <a:schemeClr val="bg1"/>
                </a:solidFill>
                <a:latin typeface="Arial (body)"/>
              </a:rPr>
              <a:t>up to $10,000</a:t>
            </a:r>
          </a:p>
          <a:p>
            <a:pPr marL="171450" lvl="1" indent="-171450" algn="l" defTabSz="711200">
              <a:lnSpc>
                <a:spcPct val="90000"/>
              </a:lnSpc>
              <a:spcBef>
                <a:spcPct val="0"/>
              </a:spcBef>
              <a:spcAft>
                <a:spcPct val="15000"/>
              </a:spcAft>
              <a:buChar char="••"/>
            </a:pPr>
            <a:r>
              <a:rPr lang="en-US" sz="1600" b="1" kern="1200" dirty="0" smtClean="0">
                <a:solidFill>
                  <a:schemeClr val="bg1"/>
                </a:solidFill>
                <a:latin typeface="Arial (body)"/>
              </a:rPr>
              <a:t>Training: </a:t>
            </a:r>
            <a:r>
              <a:rPr lang="en-US" sz="1600" kern="1200" dirty="0" smtClean="0">
                <a:solidFill>
                  <a:schemeClr val="bg1"/>
                </a:solidFill>
                <a:latin typeface="Arial (body)"/>
              </a:rPr>
              <a:t>Workshops on rapidly validating solutions</a:t>
            </a:r>
          </a:p>
          <a:p>
            <a:pPr marL="171450" lvl="1" indent="-171450" algn="l" defTabSz="711200">
              <a:lnSpc>
                <a:spcPct val="90000"/>
              </a:lnSpc>
              <a:spcBef>
                <a:spcPct val="0"/>
              </a:spcBef>
              <a:spcAft>
                <a:spcPct val="15000"/>
              </a:spcAft>
              <a:buChar char="••"/>
            </a:pPr>
            <a:r>
              <a:rPr lang="en-US" sz="1600" b="1" kern="1200" dirty="0" smtClean="0">
                <a:solidFill>
                  <a:schemeClr val="bg1"/>
                </a:solidFill>
                <a:latin typeface="Arial (body)"/>
              </a:rPr>
              <a:t>Advisors &amp; Team Support: </a:t>
            </a:r>
            <a:r>
              <a:rPr lang="en-US" sz="1600" kern="1200" dirty="0" smtClean="0">
                <a:solidFill>
                  <a:schemeClr val="bg1"/>
                </a:solidFill>
                <a:latin typeface="Arial (body)"/>
              </a:rPr>
              <a:t>Project management &amp; design</a:t>
            </a:r>
          </a:p>
        </p:txBody>
      </p:sp>
      <p:sp>
        <p:nvSpPr>
          <p:cNvPr id="12" name="Rectangle 11"/>
          <p:cNvSpPr/>
          <p:nvPr/>
        </p:nvSpPr>
        <p:spPr>
          <a:xfrm rot="5400000">
            <a:off x="9384339" y="3254576"/>
            <a:ext cx="1365612" cy="3515169"/>
          </a:xfrm>
          <a:prstGeom prst="rect">
            <a:avLst/>
          </a:prstGeom>
          <a:solidFill>
            <a:schemeClr val="accent1">
              <a:lumMod val="75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3" name="Round Same Side Corner Rectangle 8"/>
          <p:cNvSpPr txBox="1"/>
          <p:nvPr/>
        </p:nvSpPr>
        <p:spPr>
          <a:xfrm>
            <a:off x="8310134" y="4396017"/>
            <a:ext cx="3483286" cy="123228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smtClean="0">
                <a:solidFill>
                  <a:schemeClr val="bg1"/>
                </a:solidFill>
                <a:latin typeface="Arial (body)"/>
              </a:rPr>
              <a:t>Gap</a:t>
            </a:r>
            <a:r>
              <a:rPr lang="en-US" sz="1600" b="1" kern="1200" baseline="0" dirty="0" smtClean="0">
                <a:solidFill>
                  <a:schemeClr val="bg1"/>
                </a:solidFill>
                <a:latin typeface="Arial (body)"/>
              </a:rPr>
              <a:t> resources as needed: </a:t>
            </a:r>
            <a:r>
              <a:rPr lang="en-US" sz="1600" b="0" kern="1200" baseline="0" dirty="0" smtClean="0">
                <a:solidFill>
                  <a:schemeClr val="bg1"/>
                </a:solidFill>
                <a:latin typeface="Arial (body)"/>
              </a:rPr>
              <a:t>F</a:t>
            </a:r>
            <a:r>
              <a:rPr lang="en-US" sz="1600" kern="1200" baseline="0" dirty="0" smtClean="0">
                <a:solidFill>
                  <a:schemeClr val="bg1"/>
                </a:solidFill>
                <a:latin typeface="Arial (body)"/>
              </a:rPr>
              <a:t>unding, staff support, </a:t>
            </a:r>
            <a:r>
              <a:rPr lang="en-US" sz="1600" kern="1200" baseline="0" dirty="0" err="1" smtClean="0">
                <a:solidFill>
                  <a:schemeClr val="bg1"/>
                </a:solidFill>
                <a:latin typeface="Arial (body)"/>
              </a:rPr>
              <a:t>etc</a:t>
            </a:r>
            <a:endParaRPr lang="en-US" sz="1600" b="1" kern="1200" dirty="0">
              <a:solidFill>
                <a:schemeClr val="bg1"/>
              </a:solidFill>
              <a:latin typeface="Arial (body)"/>
            </a:endParaRPr>
          </a:p>
        </p:txBody>
      </p:sp>
      <p:sp>
        <p:nvSpPr>
          <p:cNvPr id="14" name="Rectangle 13"/>
          <p:cNvSpPr/>
          <p:nvPr/>
        </p:nvSpPr>
        <p:spPr>
          <a:xfrm rot="5400000">
            <a:off x="5422390" y="3264639"/>
            <a:ext cx="1372639" cy="3502070"/>
          </a:xfrm>
          <a:prstGeom prst="rect">
            <a:avLst/>
          </a:prstGeom>
          <a:solidFill>
            <a:schemeClr val="accent1">
              <a:lumMod val="75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5" name="Round Same Side Corner Rectangle 6"/>
          <p:cNvSpPr txBox="1"/>
          <p:nvPr/>
        </p:nvSpPr>
        <p:spPr>
          <a:xfrm>
            <a:off x="4313834" y="4396360"/>
            <a:ext cx="3470190" cy="12386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smtClean="0">
                <a:solidFill>
                  <a:schemeClr val="bg1"/>
                </a:solidFill>
                <a:latin typeface="Arial (body)"/>
              </a:rPr>
              <a:t>Funding: </a:t>
            </a:r>
            <a:r>
              <a:rPr lang="en-US" sz="1600" kern="1200" dirty="0" smtClean="0">
                <a:solidFill>
                  <a:schemeClr val="bg1"/>
                </a:solidFill>
                <a:latin typeface="Arial (body)"/>
              </a:rPr>
              <a:t>up to $50,000</a:t>
            </a:r>
            <a:endParaRPr lang="en-US" sz="1600" kern="1200" dirty="0">
              <a:latin typeface="Arial (body)"/>
            </a:endParaRPr>
          </a:p>
          <a:p>
            <a:pPr marL="171450" lvl="1" indent="-171450" algn="l" defTabSz="711200">
              <a:lnSpc>
                <a:spcPct val="90000"/>
              </a:lnSpc>
              <a:spcBef>
                <a:spcPct val="0"/>
              </a:spcBef>
              <a:spcAft>
                <a:spcPct val="15000"/>
              </a:spcAft>
              <a:buChar char="••"/>
            </a:pPr>
            <a:r>
              <a:rPr lang="en-US" sz="1600" b="1" kern="1200" dirty="0" smtClean="0">
                <a:solidFill>
                  <a:schemeClr val="bg1"/>
                </a:solidFill>
                <a:latin typeface="Arial (body)"/>
              </a:rPr>
              <a:t>Training: </a:t>
            </a:r>
            <a:r>
              <a:rPr lang="en-US" sz="1600" kern="1200" dirty="0" smtClean="0">
                <a:solidFill>
                  <a:schemeClr val="bg1"/>
                </a:solidFill>
                <a:latin typeface="Arial (body)"/>
              </a:rPr>
              <a:t>Workshops on bringing innovation to scale </a:t>
            </a:r>
          </a:p>
          <a:p>
            <a:pPr marL="171450" lvl="1" indent="-171450" algn="l" defTabSz="711200">
              <a:lnSpc>
                <a:spcPct val="90000"/>
              </a:lnSpc>
              <a:spcBef>
                <a:spcPct val="0"/>
              </a:spcBef>
              <a:spcAft>
                <a:spcPct val="15000"/>
              </a:spcAft>
              <a:buChar char="••"/>
            </a:pPr>
            <a:r>
              <a:rPr lang="en-US" sz="1600" b="1" kern="1200" dirty="0" smtClean="0">
                <a:solidFill>
                  <a:schemeClr val="bg1"/>
                </a:solidFill>
                <a:latin typeface="Arial (body)"/>
              </a:rPr>
              <a:t>Advisors &amp; Team Support: </a:t>
            </a:r>
            <a:r>
              <a:rPr lang="en-US" sz="1600" kern="1200" dirty="0" smtClean="0">
                <a:solidFill>
                  <a:schemeClr val="bg1"/>
                </a:solidFill>
                <a:latin typeface="Arial (body)"/>
              </a:rPr>
              <a:t>Project management &amp; design</a:t>
            </a:r>
          </a:p>
        </p:txBody>
      </p:sp>
      <p:pic>
        <p:nvPicPr>
          <p:cNvPr id="20" name="Picture 19" descr="https://healthcareinnovation.upenn.edu/sites/default/files/uploads/resize/phases1_cyan-1200x337.png"/>
          <p:cNvPicPr/>
          <p:nvPr/>
        </p:nvPicPr>
        <p:blipFill rotWithShape="1">
          <a:blip r:embed="rId3">
            <a:extLst>
              <a:ext uri="{28A0092B-C50C-407E-A947-70E740481C1C}">
                <a14:useLocalDpi xmlns:a14="http://schemas.microsoft.com/office/drawing/2010/main" val="0"/>
              </a:ext>
            </a:extLst>
          </a:blip>
          <a:srcRect l="35539" t="9938" r="33253" b="38219"/>
          <a:stretch/>
        </p:blipFill>
        <p:spPr bwMode="auto">
          <a:xfrm>
            <a:off x="4969134" y="2029792"/>
            <a:ext cx="2258948" cy="1218648"/>
          </a:xfrm>
          <a:prstGeom prst="rect">
            <a:avLst/>
          </a:prstGeom>
          <a:noFill/>
          <a:ln>
            <a:noFill/>
          </a:ln>
          <a:extLst>
            <a:ext uri="{53640926-AAD7-44D8-BBD7-CCE9431645EC}">
              <a14:shadowObscured xmlns:a14="http://schemas.microsoft.com/office/drawing/2010/main"/>
            </a:ext>
          </a:extLst>
        </p:spPr>
      </p:pic>
      <p:pic>
        <p:nvPicPr>
          <p:cNvPr id="21" name="Picture 20" descr="https://healthcareinnovation.upenn.edu/sites/default/files/uploads/resize/phases1_cyan-1200x337.png"/>
          <p:cNvPicPr/>
          <p:nvPr/>
        </p:nvPicPr>
        <p:blipFill rotWithShape="1">
          <a:blip r:embed="rId3">
            <a:extLst>
              <a:ext uri="{28A0092B-C50C-407E-A947-70E740481C1C}">
                <a14:useLocalDpi xmlns:a14="http://schemas.microsoft.com/office/drawing/2010/main" val="0"/>
              </a:ext>
            </a:extLst>
          </a:blip>
          <a:srcRect l="67516" t="8317" r="1276" b="39840"/>
          <a:stretch/>
        </p:blipFill>
        <p:spPr bwMode="auto">
          <a:xfrm>
            <a:off x="8925791" y="1990335"/>
            <a:ext cx="2258948" cy="1218648"/>
          </a:xfrm>
          <a:prstGeom prst="rect">
            <a:avLst/>
          </a:prstGeom>
          <a:noFill/>
          <a:ln>
            <a:noFill/>
          </a:ln>
          <a:extLst>
            <a:ext uri="{53640926-AAD7-44D8-BBD7-CCE9431645EC}">
              <a14:shadowObscured xmlns:a14="http://schemas.microsoft.com/office/drawing/2010/main"/>
            </a:ext>
          </a:extLst>
        </p:spPr>
      </p:pic>
      <p:cxnSp>
        <p:nvCxnSpPr>
          <p:cNvPr id="18" name="Straight Connector 17"/>
          <p:cNvCxnSpPr/>
          <p:nvPr/>
        </p:nvCxnSpPr>
        <p:spPr>
          <a:xfrm flipH="1" flipV="1">
            <a:off x="1" y="647760"/>
            <a:ext cx="12191999" cy="65539"/>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18430" y="-6618"/>
            <a:ext cx="31315" cy="6010071"/>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22" name="Title 1"/>
          <p:cNvSpPr txBox="1">
            <a:spLocks/>
          </p:cNvSpPr>
          <p:nvPr/>
        </p:nvSpPr>
        <p:spPr>
          <a:xfrm>
            <a:off x="204130" y="-202273"/>
            <a:ext cx="11437993" cy="920827"/>
          </a:xfrm>
          <a:prstGeom prst="rect">
            <a:avLst/>
          </a:prstGeom>
          <a:noFill/>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smtClean="0">
                <a:solidFill>
                  <a:srgbClr val="002C6E"/>
                </a:solidFill>
                <a:latin typeface="Arial (body)"/>
              </a:rPr>
              <a:t>Inaugural 2019 CHCI- LGH Innovation Accelerator Program </a:t>
            </a:r>
            <a:endParaRPr lang="en-US" sz="3200" b="1" dirty="0">
              <a:solidFill>
                <a:srgbClr val="002C6E"/>
              </a:solidFill>
              <a:latin typeface="Arial (body)"/>
            </a:endParaRPr>
          </a:p>
        </p:txBody>
      </p:sp>
      <p:sp>
        <p:nvSpPr>
          <p:cNvPr id="47" name="Text Box 2"/>
          <p:cNvSpPr txBox="1">
            <a:spLocks noChangeArrowheads="1"/>
          </p:cNvSpPr>
          <p:nvPr/>
        </p:nvSpPr>
        <p:spPr bwMode="auto">
          <a:xfrm>
            <a:off x="386736" y="1052186"/>
            <a:ext cx="3513954" cy="4635755"/>
          </a:xfrm>
          <a:prstGeom prst="rect">
            <a:avLst/>
          </a:prstGeom>
          <a:noFill/>
          <a:ln w="9525">
            <a:solidFill>
              <a:srgbClr val="002060"/>
            </a:solidFill>
            <a:miter lim="800000"/>
            <a:headEnd/>
            <a:tailEnd/>
          </a:ln>
        </p:spPr>
        <p:txBody>
          <a:bodyPr rot="0" vert="horz" wrap="square" lIns="91440" tIns="45720" rIns="91440" bIns="45720" anchor="t" anchorCtr="0">
            <a:noAutofit/>
          </a:bodyPr>
          <a:lstStyle/>
          <a:p>
            <a:pPr marL="0" marR="0" algn="ctr">
              <a:spcBef>
                <a:spcPts val="1800"/>
              </a:spcBef>
              <a:spcAft>
                <a:spcPts val="900"/>
              </a:spcAft>
            </a:pPr>
            <a:r>
              <a:rPr lang="en-US" b="1" dirty="0" smtClean="0">
                <a:solidFill>
                  <a:srgbClr val="002C6E"/>
                </a:solidFill>
                <a:effectLst/>
                <a:latin typeface="Arial (body)"/>
                <a:ea typeface="Calibri" panose="020F0502020204030204" pitchFamily="34" charset="0"/>
                <a:cs typeface="Times New Roman" panose="02020603050405020304" pitchFamily="18" charset="0"/>
              </a:rPr>
              <a:t>Phase 1: “It might work”</a:t>
            </a:r>
          </a:p>
          <a:p>
            <a:pPr marL="0" marR="0" algn="ctr">
              <a:spcBef>
                <a:spcPts val="0"/>
              </a:spcBef>
              <a:spcAft>
                <a:spcPts val="900"/>
              </a:spcAft>
            </a:pPr>
            <a:r>
              <a:rPr lang="en-US" sz="1600" i="1" dirty="0" smtClean="0">
                <a:solidFill>
                  <a:srgbClr val="002C6E"/>
                </a:solidFill>
                <a:latin typeface="Arial (body)"/>
                <a:ea typeface="Calibri" panose="020F0502020204030204" pitchFamily="34" charset="0"/>
                <a:cs typeface="Times New Roman" panose="02020603050405020304" pitchFamily="18" charset="0"/>
              </a:rPr>
              <a:t>November 2019-April 2020</a:t>
            </a:r>
            <a:endParaRPr lang="en-US" sz="1600" i="1" dirty="0" smtClean="0">
              <a:solidFill>
                <a:srgbClr val="002C6E"/>
              </a:solidFill>
              <a:effectLst/>
              <a:latin typeface="Arial (body)"/>
              <a:ea typeface="Calibri" panose="020F0502020204030204" pitchFamily="34" charset="0"/>
              <a:cs typeface="Times New Roman" panose="02020603050405020304" pitchFamily="18" charset="0"/>
            </a:endParaRPr>
          </a:p>
          <a:p>
            <a:pPr marL="0" marR="0" algn="ctr">
              <a:spcBef>
                <a:spcPts val="0"/>
              </a:spcBef>
              <a:spcAft>
                <a:spcPts val="900"/>
              </a:spcAft>
            </a:pPr>
            <a:r>
              <a:rPr lang="en-US" b="1" dirty="0" smtClean="0">
                <a:solidFill>
                  <a:srgbClr val="002C6E"/>
                </a:solidFill>
                <a:effectLst/>
                <a:latin typeface="Arial (body)"/>
                <a:ea typeface="Calibri" panose="020F0502020204030204" pitchFamily="34" charset="0"/>
                <a:cs typeface="Times New Roman" panose="02020603050405020304" pitchFamily="18" charset="0"/>
              </a:rPr>
              <a:t/>
            </a:r>
            <a:br>
              <a:rPr lang="en-US" b="1" dirty="0" smtClean="0">
                <a:solidFill>
                  <a:srgbClr val="002C6E"/>
                </a:solidFill>
                <a:effectLst/>
                <a:latin typeface="Arial (body)"/>
                <a:ea typeface="Calibri" panose="020F0502020204030204" pitchFamily="34" charset="0"/>
                <a:cs typeface="Times New Roman" panose="02020603050405020304" pitchFamily="18" charset="0"/>
              </a:rPr>
            </a:br>
            <a:r>
              <a:rPr lang="en-US" b="1" dirty="0" smtClean="0">
                <a:solidFill>
                  <a:srgbClr val="002C6E"/>
                </a:solidFill>
                <a:effectLst/>
                <a:latin typeface="Arial (body)"/>
                <a:ea typeface="Calibri" panose="020F0502020204030204" pitchFamily="34" charset="0"/>
                <a:cs typeface="Times New Roman" panose="02020603050405020304" pitchFamily="18" charset="0"/>
              </a:rPr>
              <a:t/>
            </a:r>
            <a:br>
              <a:rPr lang="en-US" b="1" dirty="0" smtClean="0">
                <a:solidFill>
                  <a:srgbClr val="002C6E"/>
                </a:solidFill>
                <a:effectLst/>
                <a:latin typeface="Arial (body)"/>
                <a:ea typeface="Calibri" panose="020F0502020204030204" pitchFamily="34" charset="0"/>
                <a:cs typeface="Times New Roman" panose="02020603050405020304" pitchFamily="18" charset="0"/>
              </a:rPr>
            </a:br>
            <a:r>
              <a:rPr lang="en-US" b="1" dirty="0" smtClean="0">
                <a:solidFill>
                  <a:srgbClr val="002C6E"/>
                </a:solidFill>
                <a:effectLst/>
                <a:latin typeface="Arial (body)"/>
                <a:ea typeface="Calibri" panose="020F0502020204030204" pitchFamily="34" charset="0"/>
                <a:cs typeface="Times New Roman" panose="02020603050405020304" pitchFamily="18" charset="0"/>
              </a:rPr>
              <a:t/>
            </a:r>
            <a:br>
              <a:rPr lang="en-US" b="1" dirty="0" smtClean="0">
                <a:solidFill>
                  <a:srgbClr val="002C6E"/>
                </a:solidFill>
                <a:effectLst/>
                <a:latin typeface="Arial (body)"/>
                <a:ea typeface="Calibri" panose="020F0502020204030204" pitchFamily="34" charset="0"/>
                <a:cs typeface="Times New Roman" panose="02020603050405020304" pitchFamily="18" charset="0"/>
              </a:rPr>
            </a:br>
            <a:r>
              <a:rPr lang="en-US" b="1" dirty="0" smtClean="0">
                <a:solidFill>
                  <a:srgbClr val="002C6E"/>
                </a:solidFill>
                <a:effectLst/>
                <a:latin typeface="Arial (body)"/>
                <a:ea typeface="Calibri" panose="020F0502020204030204" pitchFamily="34" charset="0"/>
                <a:cs typeface="Times New Roman" panose="02020603050405020304" pitchFamily="18" charset="0"/>
              </a:rPr>
              <a:t/>
            </a:r>
            <a:br>
              <a:rPr lang="en-US" b="1" dirty="0" smtClean="0">
                <a:solidFill>
                  <a:srgbClr val="002C6E"/>
                </a:solidFill>
                <a:effectLst/>
                <a:latin typeface="Arial (body)"/>
                <a:ea typeface="Calibri" panose="020F0502020204030204" pitchFamily="34" charset="0"/>
                <a:cs typeface="Times New Roman" panose="02020603050405020304" pitchFamily="18" charset="0"/>
              </a:rPr>
            </a:br>
            <a:r>
              <a:rPr lang="en-US" b="1" dirty="0" smtClean="0">
                <a:solidFill>
                  <a:srgbClr val="002C6E"/>
                </a:solidFill>
                <a:effectLst/>
                <a:latin typeface="Arial (body)"/>
                <a:ea typeface="Calibri" panose="020F0502020204030204" pitchFamily="34" charset="0"/>
                <a:cs typeface="Times New Roman" panose="02020603050405020304" pitchFamily="18" charset="0"/>
              </a:rPr>
              <a:t/>
            </a:r>
            <a:br>
              <a:rPr lang="en-US" b="1" dirty="0" smtClean="0">
                <a:solidFill>
                  <a:srgbClr val="002C6E"/>
                </a:solidFill>
                <a:effectLst/>
                <a:latin typeface="Arial (body)"/>
                <a:ea typeface="Calibri" panose="020F0502020204030204" pitchFamily="34" charset="0"/>
                <a:cs typeface="Times New Roman" panose="02020603050405020304" pitchFamily="18" charset="0"/>
              </a:rPr>
            </a:br>
            <a:r>
              <a:rPr lang="en-US" b="1" dirty="0" smtClean="0">
                <a:solidFill>
                  <a:srgbClr val="002C6E"/>
                </a:solidFill>
                <a:effectLst/>
                <a:latin typeface="Arial (body)"/>
                <a:ea typeface="Calibri" panose="020F0502020204030204" pitchFamily="34" charset="0"/>
                <a:cs typeface="Times New Roman" panose="02020603050405020304" pitchFamily="18" charset="0"/>
              </a:rPr>
              <a:t/>
            </a:r>
            <a:br>
              <a:rPr lang="en-US" b="1" dirty="0" smtClean="0">
                <a:solidFill>
                  <a:srgbClr val="002C6E"/>
                </a:solidFill>
                <a:effectLst/>
                <a:latin typeface="Arial (body)"/>
                <a:ea typeface="Calibri" panose="020F0502020204030204" pitchFamily="34" charset="0"/>
                <a:cs typeface="Times New Roman" panose="02020603050405020304" pitchFamily="18" charset="0"/>
              </a:rPr>
            </a:br>
            <a:r>
              <a:rPr lang="en-US" b="1" dirty="0" smtClean="0">
                <a:solidFill>
                  <a:srgbClr val="002C6E"/>
                </a:solidFill>
                <a:effectLst/>
                <a:latin typeface="Arial (body)"/>
                <a:ea typeface="Calibri" panose="020F0502020204030204" pitchFamily="34" charset="0"/>
                <a:cs typeface="Times New Roman" panose="02020603050405020304" pitchFamily="18" charset="0"/>
              </a:rPr>
              <a:t>EXPLORE</a:t>
            </a:r>
            <a:endParaRPr lang="en-US" sz="1600" b="1" dirty="0" smtClean="0">
              <a:solidFill>
                <a:srgbClr val="002C6E"/>
              </a:solidFill>
              <a:effectLst/>
              <a:latin typeface="Arial (body)"/>
              <a:ea typeface="Calibri" panose="020F0502020204030204" pitchFamily="34" charset="0"/>
              <a:cs typeface="Times New Roman" panose="02020603050405020304" pitchFamily="18" charset="0"/>
            </a:endParaRPr>
          </a:p>
          <a:p>
            <a:pPr marL="0" marR="0" algn="ctr">
              <a:spcBef>
                <a:spcPts val="0"/>
              </a:spcBef>
              <a:spcAft>
                <a:spcPts val="900"/>
              </a:spcAft>
            </a:pPr>
            <a:endParaRPr lang="en-US" sz="1600" b="1" dirty="0">
              <a:solidFill>
                <a:srgbClr val="002C6E"/>
              </a:solidFill>
              <a:latin typeface="Arial (body)"/>
              <a:ea typeface="Calibri" panose="020F0502020204030204" pitchFamily="34" charset="0"/>
              <a:cs typeface="Times New Roman" panose="02020603050405020304" pitchFamily="18" charset="0"/>
            </a:endParaRPr>
          </a:p>
          <a:p>
            <a:pPr marL="0" marR="0" algn="ctr">
              <a:spcBef>
                <a:spcPts val="0"/>
              </a:spcBef>
              <a:spcAft>
                <a:spcPts val="900"/>
              </a:spcAft>
            </a:pPr>
            <a:endParaRPr lang="en-US" sz="1600" b="1" dirty="0" smtClean="0">
              <a:solidFill>
                <a:srgbClr val="002C6E"/>
              </a:solidFill>
              <a:effectLst/>
              <a:latin typeface="Arial (body)"/>
              <a:ea typeface="Calibri" panose="020F0502020204030204" pitchFamily="34" charset="0"/>
              <a:cs typeface="Times New Roman" panose="02020603050405020304" pitchFamily="18" charset="0"/>
            </a:endParaRPr>
          </a:p>
          <a:p>
            <a:pPr marL="0" marR="0" algn="ctr">
              <a:spcBef>
                <a:spcPts val="0"/>
              </a:spcBef>
              <a:spcAft>
                <a:spcPts val="900"/>
              </a:spcAft>
            </a:pPr>
            <a:endParaRPr lang="en-US" sz="1600" b="1" dirty="0">
              <a:solidFill>
                <a:srgbClr val="002C6E"/>
              </a:solidFill>
              <a:latin typeface="Arial (body)"/>
              <a:ea typeface="Calibri" panose="020F0502020204030204" pitchFamily="34" charset="0"/>
              <a:cs typeface="Times New Roman" panose="02020603050405020304" pitchFamily="18" charset="0"/>
            </a:endParaRPr>
          </a:p>
          <a:p>
            <a:pPr marL="0" marR="0" algn="ctr">
              <a:spcBef>
                <a:spcPts val="0"/>
              </a:spcBef>
              <a:spcAft>
                <a:spcPts val="900"/>
              </a:spcAft>
            </a:pPr>
            <a:endParaRPr lang="en-US" sz="1600" b="1" dirty="0" smtClean="0">
              <a:solidFill>
                <a:srgbClr val="002C6E"/>
              </a:solidFill>
              <a:effectLst/>
              <a:latin typeface="Arial (body)"/>
              <a:ea typeface="Calibri" panose="020F0502020204030204" pitchFamily="34" charset="0"/>
              <a:cs typeface="Times New Roman" panose="02020603050405020304" pitchFamily="18" charset="0"/>
            </a:endParaRPr>
          </a:p>
        </p:txBody>
      </p:sp>
      <p:sp>
        <p:nvSpPr>
          <p:cNvPr id="49" name="Text Box 2"/>
          <p:cNvSpPr txBox="1">
            <a:spLocks noChangeArrowheads="1"/>
          </p:cNvSpPr>
          <p:nvPr/>
        </p:nvSpPr>
        <p:spPr bwMode="auto">
          <a:xfrm>
            <a:off x="4370522" y="1059029"/>
            <a:ext cx="3475139" cy="4642964"/>
          </a:xfrm>
          <a:prstGeom prst="rect">
            <a:avLst/>
          </a:prstGeom>
          <a:noFill/>
          <a:ln w="9525">
            <a:solidFill>
              <a:srgbClr val="002060"/>
            </a:solidFill>
            <a:miter lim="800000"/>
            <a:headEnd/>
            <a:tailEnd/>
          </a:ln>
        </p:spPr>
        <p:txBody>
          <a:bodyPr rot="0" vert="horz" wrap="square" lIns="91440" tIns="45720" rIns="91440" bIns="45720" anchor="t" anchorCtr="0">
            <a:noAutofit/>
          </a:bodyPr>
          <a:lstStyle/>
          <a:p>
            <a:pPr algn="ctr">
              <a:spcAft>
                <a:spcPts val="900"/>
              </a:spcAft>
            </a:pPr>
            <a:r>
              <a:rPr lang="en-US" b="1" dirty="0" smtClean="0">
                <a:solidFill>
                  <a:srgbClr val="002C6E"/>
                </a:solidFill>
                <a:effectLst/>
                <a:latin typeface="Arial (body)"/>
                <a:ea typeface="Calibri" panose="020F0502020204030204" pitchFamily="34" charset="0"/>
                <a:cs typeface="Times New Roman" panose="02020603050405020304" pitchFamily="18" charset="0"/>
              </a:rPr>
              <a:t>Phase 2: “It does work”</a:t>
            </a:r>
          </a:p>
          <a:p>
            <a:pPr algn="ctr">
              <a:spcAft>
                <a:spcPts val="900"/>
              </a:spcAft>
            </a:pPr>
            <a:r>
              <a:rPr lang="en-US" sz="1600" i="1" dirty="0" smtClean="0">
                <a:solidFill>
                  <a:srgbClr val="002C6E"/>
                </a:solidFill>
                <a:latin typeface="Arial (body)"/>
                <a:ea typeface="Calibri" panose="020F0502020204030204" pitchFamily="34" charset="0"/>
                <a:cs typeface="Times New Roman" panose="02020603050405020304" pitchFamily="18" charset="0"/>
              </a:rPr>
              <a:t>~ June 2020-April 2021</a:t>
            </a:r>
            <a:r>
              <a:rPr lang="en-US" sz="1600" b="0" dirty="0" smtClean="0">
                <a:solidFill>
                  <a:srgbClr val="002C6E"/>
                </a:solidFill>
                <a:latin typeface="Arial (body)"/>
                <a:ea typeface="Calibri" panose="020F0502020204030204" pitchFamily="34" charset="0"/>
                <a:cs typeface="Times New Roman" panose="02020603050405020304" pitchFamily="18" charset="0"/>
              </a:rPr>
              <a:t/>
            </a:r>
            <a:br>
              <a:rPr lang="en-US" sz="1600" b="0" dirty="0" smtClean="0">
                <a:solidFill>
                  <a:srgbClr val="002C6E"/>
                </a:solidFill>
                <a:latin typeface="Arial (body)"/>
                <a:ea typeface="Calibri" panose="020F0502020204030204" pitchFamily="34" charset="0"/>
                <a:cs typeface="Times New Roman" panose="02020603050405020304" pitchFamily="18" charset="0"/>
              </a:rPr>
            </a:br>
            <a:r>
              <a:rPr lang="en-US" sz="1600" b="0" dirty="0" smtClean="0">
                <a:solidFill>
                  <a:srgbClr val="002C6E"/>
                </a:solidFill>
                <a:latin typeface="Arial (body)"/>
                <a:ea typeface="Calibri" panose="020F0502020204030204" pitchFamily="34" charset="0"/>
                <a:cs typeface="Times New Roman" panose="02020603050405020304" pitchFamily="18" charset="0"/>
              </a:rPr>
              <a:t/>
            </a:r>
            <a:br>
              <a:rPr lang="en-US" sz="1600" b="0" dirty="0" smtClean="0">
                <a:solidFill>
                  <a:srgbClr val="002C6E"/>
                </a:solidFill>
                <a:latin typeface="Arial (body)"/>
                <a:ea typeface="Calibri" panose="020F0502020204030204" pitchFamily="34" charset="0"/>
                <a:cs typeface="Times New Roman" panose="02020603050405020304" pitchFamily="18" charset="0"/>
              </a:rPr>
            </a:br>
            <a:r>
              <a:rPr lang="en-US" sz="1600" b="0" dirty="0" smtClean="0">
                <a:solidFill>
                  <a:srgbClr val="002C6E"/>
                </a:solidFill>
                <a:latin typeface="Arial (body)"/>
                <a:ea typeface="Calibri" panose="020F0502020204030204" pitchFamily="34" charset="0"/>
                <a:cs typeface="Times New Roman" panose="02020603050405020304" pitchFamily="18" charset="0"/>
              </a:rPr>
              <a:t/>
            </a:r>
            <a:br>
              <a:rPr lang="en-US" sz="1600" b="0" dirty="0" smtClean="0">
                <a:solidFill>
                  <a:srgbClr val="002C6E"/>
                </a:solidFill>
                <a:latin typeface="Arial (body)"/>
                <a:ea typeface="Calibri" panose="020F0502020204030204" pitchFamily="34" charset="0"/>
                <a:cs typeface="Times New Roman" panose="02020603050405020304" pitchFamily="18" charset="0"/>
              </a:rPr>
            </a:br>
            <a:r>
              <a:rPr lang="en-US" sz="1600" b="0" dirty="0" smtClean="0">
                <a:solidFill>
                  <a:srgbClr val="002C6E"/>
                </a:solidFill>
                <a:latin typeface="Arial (body)"/>
                <a:ea typeface="Calibri" panose="020F0502020204030204" pitchFamily="34" charset="0"/>
                <a:cs typeface="Times New Roman" panose="02020603050405020304" pitchFamily="18" charset="0"/>
              </a:rPr>
              <a:t/>
            </a:r>
            <a:br>
              <a:rPr lang="en-US" sz="1600" b="0" dirty="0" smtClean="0">
                <a:solidFill>
                  <a:srgbClr val="002C6E"/>
                </a:solidFill>
                <a:latin typeface="Arial (body)"/>
                <a:ea typeface="Calibri" panose="020F0502020204030204" pitchFamily="34" charset="0"/>
                <a:cs typeface="Times New Roman" panose="02020603050405020304" pitchFamily="18" charset="0"/>
              </a:rPr>
            </a:br>
            <a:r>
              <a:rPr lang="en-US" sz="1600" b="0" dirty="0" smtClean="0">
                <a:solidFill>
                  <a:srgbClr val="002C6E"/>
                </a:solidFill>
                <a:latin typeface="Arial (body)"/>
                <a:ea typeface="Calibri" panose="020F0502020204030204" pitchFamily="34" charset="0"/>
                <a:cs typeface="Times New Roman" panose="02020603050405020304" pitchFamily="18" charset="0"/>
              </a:rPr>
              <a:t/>
            </a:r>
            <a:br>
              <a:rPr lang="en-US" sz="1600" b="0" dirty="0" smtClean="0">
                <a:solidFill>
                  <a:srgbClr val="002C6E"/>
                </a:solidFill>
                <a:latin typeface="Arial (body)"/>
                <a:ea typeface="Calibri" panose="020F0502020204030204" pitchFamily="34" charset="0"/>
                <a:cs typeface="Times New Roman" panose="02020603050405020304" pitchFamily="18" charset="0"/>
              </a:rPr>
            </a:br>
            <a:r>
              <a:rPr lang="en-US" sz="1600" b="0" dirty="0" smtClean="0">
                <a:solidFill>
                  <a:srgbClr val="002C6E"/>
                </a:solidFill>
                <a:latin typeface="Arial (body)"/>
                <a:ea typeface="Calibri" panose="020F0502020204030204" pitchFamily="34" charset="0"/>
                <a:cs typeface="Times New Roman" panose="02020603050405020304" pitchFamily="18" charset="0"/>
              </a:rPr>
              <a:t/>
            </a:r>
            <a:br>
              <a:rPr lang="en-US" sz="1600" b="0" dirty="0" smtClean="0">
                <a:solidFill>
                  <a:srgbClr val="002C6E"/>
                </a:solidFill>
                <a:latin typeface="Arial (body)"/>
                <a:ea typeface="Calibri" panose="020F0502020204030204" pitchFamily="34" charset="0"/>
                <a:cs typeface="Times New Roman" panose="02020603050405020304" pitchFamily="18" charset="0"/>
              </a:rPr>
            </a:br>
            <a:r>
              <a:rPr lang="en-US" sz="1600" b="0" dirty="0" smtClean="0">
                <a:solidFill>
                  <a:srgbClr val="002C6E"/>
                </a:solidFill>
                <a:latin typeface="Arial (body)"/>
                <a:ea typeface="Calibri" panose="020F0502020204030204" pitchFamily="34" charset="0"/>
                <a:cs typeface="Times New Roman" panose="02020603050405020304" pitchFamily="18" charset="0"/>
              </a:rPr>
              <a:t/>
            </a:r>
            <a:br>
              <a:rPr lang="en-US" sz="1600" b="0" dirty="0" smtClean="0">
                <a:solidFill>
                  <a:srgbClr val="002C6E"/>
                </a:solidFill>
                <a:latin typeface="Arial (body)"/>
                <a:ea typeface="Calibri" panose="020F0502020204030204" pitchFamily="34" charset="0"/>
                <a:cs typeface="Times New Roman" panose="02020603050405020304" pitchFamily="18" charset="0"/>
              </a:rPr>
            </a:br>
            <a:r>
              <a:rPr lang="en-US" sz="1600" b="0" dirty="0" smtClean="0">
                <a:solidFill>
                  <a:srgbClr val="002C6E"/>
                </a:solidFill>
                <a:latin typeface="Arial (body)"/>
                <a:ea typeface="Calibri" panose="020F0502020204030204" pitchFamily="34" charset="0"/>
                <a:cs typeface="Times New Roman" panose="02020603050405020304" pitchFamily="18" charset="0"/>
              </a:rPr>
              <a:t/>
            </a:r>
            <a:br>
              <a:rPr lang="en-US" sz="1600" b="0" dirty="0" smtClean="0">
                <a:solidFill>
                  <a:srgbClr val="002C6E"/>
                </a:solidFill>
                <a:latin typeface="Arial (body)"/>
                <a:ea typeface="Calibri" panose="020F0502020204030204" pitchFamily="34" charset="0"/>
                <a:cs typeface="Times New Roman" panose="02020603050405020304" pitchFamily="18" charset="0"/>
              </a:rPr>
            </a:br>
            <a:r>
              <a:rPr lang="en-US" b="1" dirty="0" smtClean="0">
                <a:solidFill>
                  <a:srgbClr val="002C6E"/>
                </a:solidFill>
                <a:latin typeface="Arial (body)"/>
                <a:ea typeface="Calibri" panose="020F0502020204030204" pitchFamily="34" charset="0"/>
                <a:cs typeface="Times New Roman" panose="02020603050405020304" pitchFamily="18" charset="0"/>
              </a:rPr>
              <a:t>SCALE</a:t>
            </a:r>
          </a:p>
        </p:txBody>
      </p:sp>
      <p:sp>
        <p:nvSpPr>
          <p:cNvPr id="50" name="Text Box 2"/>
          <p:cNvSpPr txBox="1">
            <a:spLocks noChangeArrowheads="1"/>
          </p:cNvSpPr>
          <p:nvPr/>
        </p:nvSpPr>
        <p:spPr bwMode="auto">
          <a:xfrm>
            <a:off x="8309560" y="1059029"/>
            <a:ext cx="3515169" cy="4642964"/>
          </a:xfrm>
          <a:prstGeom prst="rect">
            <a:avLst/>
          </a:prstGeom>
          <a:noFill/>
          <a:ln w="9525">
            <a:solidFill>
              <a:srgbClr val="002060"/>
            </a:solidFill>
            <a:miter lim="800000"/>
            <a:headEnd/>
            <a:tailEnd/>
          </a:ln>
        </p:spPr>
        <p:txBody>
          <a:bodyPr rot="0" vert="horz" wrap="square" lIns="91440" tIns="45720" rIns="91440" bIns="45720" anchor="t" anchorCtr="0">
            <a:noAutofit/>
          </a:bodyPr>
          <a:lstStyle/>
          <a:p>
            <a:pPr marL="0" marR="0" algn="ctr">
              <a:spcBef>
                <a:spcPts val="0"/>
              </a:spcBef>
              <a:spcAft>
                <a:spcPts val="900"/>
              </a:spcAft>
            </a:pPr>
            <a:r>
              <a:rPr lang="en-US" b="1" dirty="0" smtClean="0">
                <a:solidFill>
                  <a:srgbClr val="002C6E"/>
                </a:solidFill>
                <a:effectLst/>
                <a:latin typeface="Arial (body)"/>
                <a:ea typeface="Calibri" panose="020F0502020204030204" pitchFamily="34" charset="0"/>
                <a:cs typeface="Times New Roman" panose="02020603050405020304" pitchFamily="18" charset="0"/>
              </a:rPr>
              <a:t>Phase 3: “How we work”</a:t>
            </a:r>
            <a:endParaRPr lang="en-US" sz="1000" b="1" dirty="0" smtClean="0">
              <a:solidFill>
                <a:srgbClr val="002C6E"/>
              </a:solidFill>
              <a:effectLst/>
              <a:latin typeface="Arial (body)"/>
              <a:ea typeface="Calibri" panose="020F0502020204030204" pitchFamily="34" charset="0"/>
              <a:cs typeface="Times New Roman" panose="02020603050405020304" pitchFamily="18" charset="0"/>
            </a:endParaRPr>
          </a:p>
          <a:p>
            <a:pPr algn="ctr">
              <a:spcAft>
                <a:spcPts val="900"/>
              </a:spcAft>
            </a:pPr>
            <a:r>
              <a:rPr lang="en-US" sz="1600" i="1" dirty="0">
                <a:solidFill>
                  <a:srgbClr val="002C6E"/>
                </a:solidFill>
                <a:latin typeface="Arial (body)"/>
                <a:ea typeface="Calibri" panose="020F0502020204030204" pitchFamily="34" charset="0"/>
                <a:cs typeface="Times New Roman" panose="02020603050405020304" pitchFamily="18" charset="0"/>
              </a:rPr>
              <a:t>~ June </a:t>
            </a:r>
            <a:r>
              <a:rPr lang="en-US" sz="1600" i="1" dirty="0" smtClean="0">
                <a:solidFill>
                  <a:srgbClr val="002C6E"/>
                </a:solidFill>
                <a:latin typeface="Arial (body)"/>
                <a:ea typeface="Calibri" panose="020F0502020204030204" pitchFamily="34" charset="0"/>
                <a:cs typeface="Times New Roman" panose="02020603050405020304" pitchFamily="18" charset="0"/>
              </a:rPr>
              <a:t>2021</a:t>
            </a:r>
            <a:r>
              <a:rPr lang="en-US" sz="1600" b="0" dirty="0" smtClean="0">
                <a:solidFill>
                  <a:srgbClr val="002C6E"/>
                </a:solidFill>
                <a:latin typeface="Arial (body)"/>
                <a:ea typeface="Cambria Math" panose="02040503050406030204" pitchFamily="18" charset="0"/>
                <a:cs typeface="Times New Roman" panose="02020603050405020304" pitchFamily="18" charset="0"/>
              </a:rPr>
              <a:t/>
            </a:r>
            <a:br>
              <a:rPr lang="en-US" sz="1600" b="0" dirty="0" smtClean="0">
                <a:solidFill>
                  <a:srgbClr val="002C6E"/>
                </a:solidFill>
                <a:latin typeface="Arial (body)"/>
                <a:ea typeface="Cambria Math" panose="02040503050406030204" pitchFamily="18" charset="0"/>
                <a:cs typeface="Times New Roman" panose="02020603050405020304" pitchFamily="18" charset="0"/>
              </a:rPr>
            </a:br>
            <a:r>
              <a:rPr lang="en-US" sz="1600" b="0" dirty="0" smtClean="0">
                <a:solidFill>
                  <a:srgbClr val="002C6E"/>
                </a:solidFill>
                <a:latin typeface="Arial (body)"/>
                <a:ea typeface="Cambria Math" panose="02040503050406030204" pitchFamily="18" charset="0"/>
                <a:cs typeface="Times New Roman" panose="02020603050405020304" pitchFamily="18" charset="0"/>
              </a:rPr>
              <a:t/>
            </a:r>
            <a:br>
              <a:rPr lang="en-US" sz="1600" b="0" dirty="0" smtClean="0">
                <a:solidFill>
                  <a:srgbClr val="002C6E"/>
                </a:solidFill>
                <a:latin typeface="Arial (body)"/>
                <a:ea typeface="Cambria Math" panose="02040503050406030204" pitchFamily="18" charset="0"/>
                <a:cs typeface="Times New Roman" panose="02020603050405020304" pitchFamily="18" charset="0"/>
              </a:rPr>
            </a:br>
            <a:r>
              <a:rPr lang="en-US" sz="1600" b="0" dirty="0" smtClean="0">
                <a:solidFill>
                  <a:srgbClr val="002C6E"/>
                </a:solidFill>
                <a:latin typeface="Arial (body)"/>
                <a:ea typeface="Cambria Math" panose="02040503050406030204" pitchFamily="18" charset="0"/>
                <a:cs typeface="Times New Roman" panose="02020603050405020304" pitchFamily="18" charset="0"/>
              </a:rPr>
              <a:t/>
            </a:r>
            <a:br>
              <a:rPr lang="en-US" sz="1600" b="0" dirty="0" smtClean="0">
                <a:solidFill>
                  <a:srgbClr val="002C6E"/>
                </a:solidFill>
                <a:latin typeface="Arial (body)"/>
                <a:ea typeface="Cambria Math" panose="02040503050406030204" pitchFamily="18" charset="0"/>
                <a:cs typeface="Times New Roman" panose="02020603050405020304" pitchFamily="18" charset="0"/>
              </a:rPr>
            </a:br>
            <a:r>
              <a:rPr lang="en-US" sz="1600" b="0" dirty="0" smtClean="0">
                <a:solidFill>
                  <a:srgbClr val="002C6E"/>
                </a:solidFill>
                <a:latin typeface="Arial (body)"/>
                <a:ea typeface="Cambria Math" panose="02040503050406030204" pitchFamily="18" charset="0"/>
                <a:cs typeface="Times New Roman" panose="02020603050405020304" pitchFamily="18" charset="0"/>
              </a:rPr>
              <a:t/>
            </a:r>
            <a:br>
              <a:rPr lang="en-US" sz="1600" b="0" dirty="0" smtClean="0">
                <a:solidFill>
                  <a:srgbClr val="002C6E"/>
                </a:solidFill>
                <a:latin typeface="Arial (body)"/>
                <a:ea typeface="Cambria Math" panose="02040503050406030204" pitchFamily="18" charset="0"/>
                <a:cs typeface="Times New Roman" panose="02020603050405020304" pitchFamily="18" charset="0"/>
              </a:rPr>
            </a:br>
            <a:r>
              <a:rPr lang="en-US" sz="1600" b="0" dirty="0" smtClean="0">
                <a:solidFill>
                  <a:srgbClr val="002C6E"/>
                </a:solidFill>
                <a:latin typeface="Arial (body)"/>
                <a:ea typeface="Cambria Math" panose="02040503050406030204" pitchFamily="18" charset="0"/>
                <a:cs typeface="Times New Roman" panose="02020603050405020304" pitchFamily="18" charset="0"/>
              </a:rPr>
              <a:t/>
            </a:r>
            <a:br>
              <a:rPr lang="en-US" sz="1600" b="0" dirty="0" smtClean="0">
                <a:solidFill>
                  <a:srgbClr val="002C6E"/>
                </a:solidFill>
                <a:latin typeface="Arial (body)"/>
                <a:ea typeface="Cambria Math" panose="02040503050406030204" pitchFamily="18" charset="0"/>
                <a:cs typeface="Times New Roman" panose="02020603050405020304" pitchFamily="18" charset="0"/>
              </a:rPr>
            </a:br>
            <a:r>
              <a:rPr lang="en-US" sz="1600" b="0" dirty="0" smtClean="0">
                <a:solidFill>
                  <a:srgbClr val="002C6E"/>
                </a:solidFill>
                <a:latin typeface="Arial (body)"/>
                <a:ea typeface="Cambria Math" panose="02040503050406030204" pitchFamily="18" charset="0"/>
                <a:cs typeface="Times New Roman" panose="02020603050405020304" pitchFamily="18" charset="0"/>
              </a:rPr>
              <a:t/>
            </a:r>
            <a:br>
              <a:rPr lang="en-US" sz="1600" b="0" dirty="0" smtClean="0">
                <a:solidFill>
                  <a:srgbClr val="002C6E"/>
                </a:solidFill>
                <a:latin typeface="Arial (body)"/>
                <a:ea typeface="Cambria Math" panose="02040503050406030204" pitchFamily="18" charset="0"/>
                <a:cs typeface="Times New Roman" panose="02020603050405020304" pitchFamily="18" charset="0"/>
              </a:rPr>
            </a:br>
            <a:r>
              <a:rPr lang="en-US" sz="1600" b="0" dirty="0" smtClean="0">
                <a:solidFill>
                  <a:srgbClr val="002C6E"/>
                </a:solidFill>
                <a:latin typeface="Arial (body)"/>
                <a:ea typeface="Cambria Math" panose="02040503050406030204" pitchFamily="18" charset="0"/>
                <a:cs typeface="Times New Roman" panose="02020603050405020304" pitchFamily="18" charset="0"/>
              </a:rPr>
              <a:t/>
            </a:r>
            <a:br>
              <a:rPr lang="en-US" sz="1600" b="0" dirty="0" smtClean="0">
                <a:solidFill>
                  <a:srgbClr val="002C6E"/>
                </a:solidFill>
                <a:latin typeface="Arial (body)"/>
                <a:ea typeface="Cambria Math" panose="02040503050406030204" pitchFamily="18" charset="0"/>
                <a:cs typeface="Times New Roman" panose="02020603050405020304" pitchFamily="18" charset="0"/>
              </a:rPr>
            </a:br>
            <a:r>
              <a:rPr lang="en-US" sz="1600" b="0" dirty="0" smtClean="0">
                <a:solidFill>
                  <a:srgbClr val="002C6E"/>
                </a:solidFill>
                <a:latin typeface="Arial (body)"/>
                <a:ea typeface="Cambria Math" panose="02040503050406030204" pitchFamily="18" charset="0"/>
                <a:cs typeface="Times New Roman" panose="02020603050405020304" pitchFamily="18" charset="0"/>
              </a:rPr>
              <a:t/>
            </a:r>
            <a:br>
              <a:rPr lang="en-US" sz="1600" b="0" dirty="0" smtClean="0">
                <a:solidFill>
                  <a:srgbClr val="002C6E"/>
                </a:solidFill>
                <a:latin typeface="Arial (body)"/>
                <a:ea typeface="Cambria Math" panose="02040503050406030204" pitchFamily="18" charset="0"/>
                <a:cs typeface="Times New Roman" panose="02020603050405020304" pitchFamily="18" charset="0"/>
              </a:rPr>
            </a:br>
            <a:r>
              <a:rPr lang="en-US" b="1" dirty="0" smtClean="0">
                <a:solidFill>
                  <a:srgbClr val="002C6E"/>
                </a:solidFill>
                <a:latin typeface="Arial (body)"/>
                <a:ea typeface="Calibri" panose="020F0502020204030204" pitchFamily="34" charset="0"/>
                <a:cs typeface="Times New Roman" panose="02020603050405020304" pitchFamily="18" charset="0"/>
              </a:rPr>
              <a:t>SUSTAIN </a:t>
            </a:r>
          </a:p>
          <a:p>
            <a:pPr marL="0" marR="0" algn="ctr">
              <a:spcBef>
                <a:spcPts val="0"/>
              </a:spcBef>
            </a:pPr>
            <a:endParaRPr lang="en-US" b="1" dirty="0">
              <a:solidFill>
                <a:srgbClr val="002C6E"/>
              </a:solidFill>
              <a:latin typeface="Arial (body)"/>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949824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3" name="Google Shape;565;p63"/>
          <p:cNvSpPr txBox="1"/>
          <p:nvPr/>
        </p:nvSpPr>
        <p:spPr>
          <a:xfrm>
            <a:off x="503719" y="1754799"/>
            <a:ext cx="10782231" cy="3192982"/>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 sz="6000" b="1" dirty="0">
                <a:solidFill>
                  <a:schemeClr val="lt1"/>
                </a:solidFill>
                <a:latin typeface="Calibri"/>
                <a:ea typeface="Calibri"/>
                <a:cs typeface="Calibri"/>
                <a:sym typeface="Calibri"/>
              </a:rPr>
              <a:t>The secret to tricking your brain to imagine new solutions</a:t>
            </a:r>
            <a:r>
              <a:rPr lang="en" sz="6000" b="1" dirty="0" smtClean="0">
                <a:solidFill>
                  <a:schemeClr val="lt1"/>
                </a:solidFill>
                <a:latin typeface="Calibri"/>
                <a:ea typeface="Calibri"/>
                <a:cs typeface="Calibri"/>
                <a:sym typeface="Calibri"/>
              </a:rPr>
              <a:t>…</a:t>
            </a:r>
          </a:p>
          <a:p>
            <a:pPr marL="0" marR="0" lvl="0" indent="0" algn="l" rtl="0">
              <a:lnSpc>
                <a:spcPct val="80000"/>
              </a:lnSpc>
              <a:spcBef>
                <a:spcPts val="0"/>
              </a:spcBef>
              <a:spcAft>
                <a:spcPts val="0"/>
              </a:spcAft>
              <a:buNone/>
            </a:pPr>
            <a:endParaRPr lang="en" sz="6000" b="1" dirty="0">
              <a:solidFill>
                <a:schemeClr val="lt1"/>
              </a:solidFill>
              <a:latin typeface="Calibri"/>
              <a:ea typeface="Calibri"/>
              <a:cs typeface="Calibri"/>
              <a:sym typeface="Calibri"/>
            </a:endParaRPr>
          </a:p>
          <a:p>
            <a:pPr marL="0" marR="0" lvl="0" indent="0" algn="l" rtl="0">
              <a:lnSpc>
                <a:spcPct val="80000"/>
              </a:lnSpc>
              <a:spcBef>
                <a:spcPts val="0"/>
              </a:spcBef>
              <a:spcAft>
                <a:spcPts val="0"/>
              </a:spcAft>
              <a:buNone/>
            </a:pPr>
            <a:r>
              <a:rPr lang="en" sz="6000" b="1" dirty="0" smtClean="0">
                <a:solidFill>
                  <a:schemeClr val="lt1"/>
                </a:solidFill>
                <a:latin typeface="Calibri"/>
                <a:ea typeface="Calibri"/>
                <a:cs typeface="Calibri"/>
                <a:sym typeface="Calibri"/>
              </a:rPr>
              <a:t>		 …analogies and constraints</a:t>
            </a:r>
            <a:endParaRPr sz="6000" b="1"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6331166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lh6.googleusercontent.com/o5broxvbPiH-hpQr4mR46LJjlVCGnppmKJB9EPgOoGitOjiHF2E2agHX2xSrluUraCgA5ceegn1KX0PNH3VXFqE7cQMLESGFo_jEfYUDb8IAXTckJ38CKoPIAfH9UP0N2Qh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504" y="409298"/>
            <a:ext cx="11843469" cy="5161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4945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3" name="Picture 5" descr="https://lh6.googleusercontent.com/qqjSZFWYtJiOFiJ4wIs9WQVcobqJKItFBXUSOnO9CVtdTdvCmbw9AIW5KgtRPm34DQU6YN0FlZXyl8Ej4omBoQFttAOf2YhpuLaPZiSFqpXGp4_0tinGAA4iWsOAhKzU4On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8071" y="1300333"/>
            <a:ext cx="2639094" cy="3681425"/>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https://lh6.googleusercontent.com/EpmPYxX2KjqwoqkwGvjCpKZ2G5G_fwuCLp4iYMtSN0r24k-i40tcKCBM420QRriKgj_LGl4lB0XXeafOi7c6SOrDRNCn8bqQt724t2kSap9zHdObMHtE1wGVFhtYqp0PO3U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8030" y="1305389"/>
            <a:ext cx="2655088" cy="3681425"/>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https://lh5.googleusercontent.com/VLR-UbzjHpLYUwAMERl4fO6Zhh2du7PmypMr5ireQbNP1-coPp9tKpTDiALIXUC4F4ZgLUke6BOXMD5w7z4e4mVsH9xsB4qCPZM9qXWoQczC0m6YqgpIwIn6QYfjqVLH4Di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4943" y="1300333"/>
            <a:ext cx="2542783" cy="3686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8962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879;p86"/>
          <p:cNvSpPr/>
          <p:nvPr/>
        </p:nvSpPr>
        <p:spPr>
          <a:xfrm>
            <a:off x="-1" y="-1"/>
            <a:ext cx="5750561" cy="5974081"/>
          </a:xfrm>
          <a:prstGeom prst="rect">
            <a:avLst/>
          </a:pr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3798" name="Picture 6" descr="https://lh5.googleusercontent.com/VLR-UbzjHpLYUwAMERl4fO6Zhh2du7PmypMr5ireQbNP1-coPp9tKpTDiALIXUC4F4ZgLUke6BOXMD5w7z4e4mVsH9xsB4qCPZM9qXWoQczC0m6YqgpIwIn6QYfjqVLH4D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4575" y="823923"/>
            <a:ext cx="2102151" cy="3057674"/>
          </a:xfrm>
          <a:prstGeom prst="rect">
            <a:avLst/>
          </a:prstGeom>
          <a:noFill/>
          <a:extLst>
            <a:ext uri="{909E8E84-426E-40DD-AFC4-6F175D3DCCD1}">
              <a14:hiddenFill xmlns:a14="http://schemas.microsoft.com/office/drawing/2010/main">
                <a:solidFill>
                  <a:srgbClr val="FFFFFF"/>
                </a:solidFill>
              </a14:hiddenFill>
            </a:ext>
          </a:extLst>
        </p:spPr>
      </p:pic>
      <p:pic>
        <p:nvPicPr>
          <p:cNvPr id="33799" name="Picture 7" descr="https://lh6.googleusercontent.com/EpmPYxX2KjqwoqkwGvjCpKZ2G5G_fwuCLp4iYMtSN0r24k-i40tcKCBM420QRriKgj_LGl4lB0XXeafOi7c6SOrDRNCn8bqQt724t2kSap9zHdObMHtE1wGVFhtYqp0PO3U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4383" y="823923"/>
            <a:ext cx="2209747" cy="3057674"/>
          </a:xfrm>
          <a:prstGeom prst="rect">
            <a:avLst/>
          </a:prstGeom>
          <a:noFill/>
          <a:extLst>
            <a:ext uri="{909E8E84-426E-40DD-AFC4-6F175D3DCCD1}">
              <a14:hiddenFill xmlns:a14="http://schemas.microsoft.com/office/drawing/2010/main">
                <a:solidFill>
                  <a:srgbClr val="FFFFFF"/>
                </a:solidFill>
              </a14:hiddenFill>
            </a:ext>
          </a:extLst>
        </p:spPr>
      </p:pic>
      <p:pic>
        <p:nvPicPr>
          <p:cNvPr id="33800" name="Picture 8" descr="https://lh6.googleusercontent.com/qqjSZFWYtJiOFiJ4wIs9WQVcobqJKItFBXUSOnO9CVtdTdvCmbw9AIW5KgtRPm34DQU6YN0FlZXyl8Ej4omBoQFttAOf2YhpuLaPZiSFqpXGp4_0tinGAA4iWsOAhKzU4Onz"/>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4480" y="2627671"/>
            <a:ext cx="2102151" cy="305767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139798" y="2394031"/>
            <a:ext cx="3793352" cy="4365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39798" y="3361340"/>
            <a:ext cx="3793352" cy="4365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39798" y="3845197"/>
            <a:ext cx="3793352" cy="4365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35312" y="2877484"/>
            <a:ext cx="2099666" cy="4365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5"/>
          <p:cNvSpPr>
            <a:spLocks noChangeArrowheads="1"/>
          </p:cNvSpPr>
          <p:nvPr/>
        </p:nvSpPr>
        <p:spPr bwMode="auto">
          <a:xfrm>
            <a:off x="1064893" y="1613057"/>
            <a:ext cx="4054614"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1" i="0" u="none" strike="noStrike" cap="none" normalizeH="0" baseline="0" dirty="0" smtClean="0">
                <a:ln>
                  <a:noFill/>
                </a:ln>
                <a:effectLst/>
                <a:latin typeface="Calibri" panose="020F0502020204030204" pitchFamily="34" charset="0"/>
                <a:cs typeface="Calibri" panose="020F0502020204030204" pitchFamily="34" charset="0"/>
              </a:rPr>
              <a:t>How might we </a:t>
            </a:r>
            <a:r>
              <a:rPr kumimoji="0" lang="en-US" altLang="en-US" sz="3000" b="0" i="1" u="none" strike="noStrike" cap="none" normalizeH="0" baseline="0" dirty="0" smtClean="0">
                <a:ln>
                  <a:noFill/>
                </a:ln>
                <a:effectLst/>
                <a:latin typeface="Calibri" panose="020F0502020204030204" pitchFamily="34" charset="0"/>
                <a:cs typeface="Calibri" panose="020F0502020204030204" pitchFamily="34" charset="0"/>
              </a:rPr>
              <a:t>__increase medication adherence__  </a:t>
            </a:r>
            <a:r>
              <a:rPr kumimoji="0" lang="en-US" altLang="en-US" sz="3000" b="1" i="0" u="none" strike="noStrike" cap="none" normalizeH="0" baseline="0" dirty="0" smtClean="0">
                <a:ln>
                  <a:noFill/>
                </a:ln>
                <a:effectLst/>
                <a:latin typeface="Calibri" panose="020F0502020204030204" pitchFamily="34" charset="0"/>
                <a:cs typeface="Calibri" panose="020F0502020204030204" pitchFamily="34" charset="0"/>
              </a:rPr>
              <a:t>when  </a:t>
            </a:r>
            <a:r>
              <a:rPr kumimoji="0" lang="en-US" altLang="en-US" sz="3000" b="0" i="1" u="none" strike="noStrike" cap="none" normalizeH="0" baseline="0" dirty="0" smtClean="0">
                <a:ln>
                  <a:noFill/>
                </a:ln>
                <a:effectLst/>
                <a:latin typeface="Calibri" panose="020F0502020204030204" pitchFamily="34" charset="0"/>
                <a:cs typeface="Calibri" panose="020F0502020204030204" pitchFamily="34" charset="0"/>
              </a:rPr>
              <a:t> __patients are confused by their medications__ </a:t>
            </a:r>
            <a:r>
              <a:rPr kumimoji="0" lang="en-US" altLang="en-US" sz="3000" b="1" i="0" u="none" strike="noStrike" cap="none" normalizeH="0" baseline="0" dirty="0" smtClean="0">
                <a:ln>
                  <a:noFill/>
                </a:ln>
                <a:effectLst/>
                <a:latin typeface="Calibri" panose="020F0502020204030204" pitchFamily="34" charset="0"/>
                <a:cs typeface="Calibri" panose="020F0502020204030204" pitchFamily="34" charset="0"/>
              </a:rPr>
              <a:t>?</a:t>
            </a:r>
            <a:endParaRPr kumimoji="0" lang="en-US" altLang="en-US" sz="500" b="0" i="0" u="none" strike="noStrike" cap="none" normalizeH="0" baseline="0" dirty="0" smtClean="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rPr>
              <a:t>  </a:t>
            </a:r>
            <a:r>
              <a:rPr kumimoji="0" lang="en-US" altLang="en-US" sz="14400" b="0" i="0" u="none" strike="noStrike" cap="none" normalizeH="0" baseline="0" dirty="0" smtClean="0">
                <a:ln>
                  <a:noFill/>
                </a:ln>
                <a:solidFill>
                  <a:schemeClr val="tx1"/>
                </a:solidFill>
                <a:effectLst/>
                <a:latin typeface="Arial" panose="020B0604020202020204" pitchFamily="34" charset="0"/>
              </a:rPr>
              <a:t/>
            </a:r>
            <a:br>
              <a:rPr kumimoji="0" lang="en-US" altLang="en-US" sz="14400" b="0" i="0" u="none" strike="noStrike" cap="none" normalizeH="0" baseline="0" dirty="0" smtClean="0">
                <a:ln>
                  <a:noFill/>
                </a:ln>
                <a:solidFill>
                  <a:schemeClr val="tx1"/>
                </a:solidFill>
                <a:effectLst/>
                <a:latin typeface="Arial" panose="020B0604020202020204" pitchFamily="34" charset="0"/>
              </a:rPr>
            </a:b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126431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611;p68"/>
          <p:cNvPicPr preferRelativeResize="0"/>
          <p:nvPr/>
        </p:nvPicPr>
        <p:blipFill rotWithShape="1">
          <a:blip r:embed="rId3">
            <a:alphaModFix/>
          </a:blip>
          <a:srcRect/>
          <a:stretch/>
        </p:blipFill>
        <p:spPr>
          <a:xfrm>
            <a:off x="1091140" y="892411"/>
            <a:ext cx="2902479" cy="4145278"/>
          </a:xfrm>
          <a:prstGeom prst="rect">
            <a:avLst/>
          </a:prstGeom>
          <a:noFill/>
          <a:ln>
            <a:noFill/>
          </a:ln>
          <a:effectLst>
            <a:outerShdw blurRad="57150" dist="19050" dir="5400000" algn="bl" rotWithShape="0">
              <a:srgbClr val="000000">
                <a:alpha val="50000"/>
              </a:srgbClr>
            </a:outerShdw>
          </a:effectLst>
        </p:spPr>
      </p:pic>
      <p:pic>
        <p:nvPicPr>
          <p:cNvPr id="6" name="Google Shape;612;p68"/>
          <p:cNvPicPr preferRelativeResize="0"/>
          <p:nvPr/>
        </p:nvPicPr>
        <p:blipFill rotWithShape="1">
          <a:blip r:embed="rId4">
            <a:alphaModFix/>
          </a:blip>
          <a:srcRect/>
          <a:stretch/>
        </p:blipFill>
        <p:spPr>
          <a:xfrm>
            <a:off x="4682312" y="892368"/>
            <a:ext cx="2902479" cy="4145321"/>
          </a:xfrm>
          <a:prstGeom prst="rect">
            <a:avLst/>
          </a:prstGeom>
          <a:noFill/>
          <a:ln>
            <a:noFill/>
          </a:ln>
          <a:effectLst>
            <a:outerShdw blurRad="57150" dist="19050" dir="5400000" algn="bl" rotWithShape="0">
              <a:srgbClr val="000000">
                <a:alpha val="50000"/>
              </a:srgbClr>
            </a:outerShdw>
          </a:effectLst>
        </p:spPr>
      </p:pic>
      <p:pic>
        <p:nvPicPr>
          <p:cNvPr id="7" name="Google Shape;613;p68"/>
          <p:cNvPicPr preferRelativeResize="0"/>
          <p:nvPr/>
        </p:nvPicPr>
        <p:blipFill rotWithShape="1">
          <a:blip r:embed="rId5">
            <a:alphaModFix/>
          </a:blip>
          <a:srcRect/>
          <a:stretch/>
        </p:blipFill>
        <p:spPr>
          <a:xfrm>
            <a:off x="8170529" y="892411"/>
            <a:ext cx="2902479" cy="4153159"/>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10215160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3" name="Rectangle 2"/>
          <p:cNvSpPr/>
          <p:nvPr/>
        </p:nvSpPr>
        <p:spPr>
          <a:xfrm>
            <a:off x="4766662" y="2197634"/>
            <a:ext cx="6290662" cy="5637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659956" y="3005557"/>
            <a:ext cx="8412736" cy="5637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625;p69"/>
          <p:cNvSpPr txBox="1"/>
          <p:nvPr/>
        </p:nvSpPr>
        <p:spPr>
          <a:xfrm>
            <a:off x="1197906" y="2009153"/>
            <a:ext cx="10438774" cy="2337378"/>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r>
              <a:rPr lang="en" sz="4800" b="1" dirty="0">
                <a:solidFill>
                  <a:srgbClr val="FFFFFF"/>
                </a:solidFill>
                <a:latin typeface="Calibri"/>
                <a:ea typeface="Calibri"/>
                <a:cs typeface="Calibri"/>
                <a:sym typeface="Calibri"/>
              </a:rPr>
              <a:t>We believe if  </a:t>
            </a:r>
            <a:r>
              <a:rPr lang="en" sz="3600" i="1" dirty="0">
                <a:solidFill>
                  <a:srgbClr val="FFFFFF"/>
                </a:solidFill>
                <a:latin typeface="Calibri"/>
                <a:ea typeface="Calibri"/>
                <a:cs typeface="Calibri"/>
                <a:sym typeface="Calibri"/>
              </a:rPr>
              <a:t>__pre-pack daily medications __</a:t>
            </a:r>
            <a:r>
              <a:rPr lang="en" sz="3600" i="1" dirty="0">
                <a:solidFill>
                  <a:schemeClr val="dk1"/>
                </a:solidFill>
                <a:latin typeface="Calibri"/>
                <a:ea typeface="Calibri"/>
                <a:cs typeface="Calibri"/>
                <a:sym typeface="Calibri"/>
              </a:rPr>
              <a:t> </a:t>
            </a:r>
            <a:r>
              <a:rPr lang="en" sz="4800" b="1" dirty="0">
                <a:solidFill>
                  <a:srgbClr val="FFFFFF"/>
                </a:solidFill>
                <a:latin typeface="Calibri"/>
                <a:ea typeface="Calibri"/>
                <a:cs typeface="Calibri"/>
                <a:sym typeface="Calibri"/>
              </a:rPr>
              <a:t>then  </a:t>
            </a:r>
            <a:r>
              <a:rPr lang="en" sz="3600" i="1" dirty="0">
                <a:solidFill>
                  <a:srgbClr val="FFFFFF"/>
                </a:solidFill>
                <a:latin typeface="Calibri"/>
                <a:ea typeface="Calibri"/>
                <a:cs typeface="Calibri"/>
                <a:sym typeface="Calibri"/>
              </a:rPr>
              <a:t>__we will increase medication adherence__ </a:t>
            </a:r>
            <a:r>
              <a:rPr lang="en" sz="4800" b="1" dirty="0">
                <a:solidFill>
                  <a:srgbClr val="FFFFFF"/>
                </a:solidFill>
                <a:latin typeface="Calibri"/>
                <a:ea typeface="Calibri"/>
                <a:cs typeface="Calibri"/>
                <a:sym typeface="Calibri"/>
              </a:rPr>
              <a:t>.</a:t>
            </a:r>
            <a:endParaRPr sz="4800" b="1"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781664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1031" name="Picture 7" descr="DesignPhil_Graphic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9031" y="1441312"/>
            <a:ext cx="8817344" cy="4197588"/>
          </a:xfrm>
          <a:prstGeom prst="rect">
            <a:avLst/>
          </a:prstGeom>
          <a:noFill/>
          <a:extLst>
            <a:ext uri="{909E8E84-426E-40DD-AFC4-6F175D3DCCD1}">
              <a14:hiddenFill xmlns:a14="http://schemas.microsoft.com/office/drawing/2010/main">
                <a:solidFill>
                  <a:srgbClr val="FFFFFF"/>
                </a:solidFill>
              </a14:hiddenFill>
            </a:ext>
          </a:extLst>
        </p:spPr>
      </p:pic>
      <p:sp>
        <p:nvSpPr>
          <p:cNvPr id="46" name="Title 1"/>
          <p:cNvSpPr>
            <a:spLocks noGrp="1"/>
          </p:cNvSpPr>
          <p:nvPr>
            <p:ph type="title"/>
          </p:nvPr>
        </p:nvSpPr>
        <p:spPr>
          <a:xfrm>
            <a:off x="234581" y="119149"/>
            <a:ext cx="6833982" cy="821725"/>
          </a:xfrm>
          <a:noFill/>
        </p:spPr>
        <p:txBody>
          <a:bodyPr>
            <a:normAutofit/>
          </a:bodyPr>
          <a:lstStyle/>
          <a:p>
            <a:r>
              <a:rPr lang="en-US" sz="3200" b="1" dirty="0" smtClean="0">
                <a:solidFill>
                  <a:srgbClr val="002C6E"/>
                </a:solidFill>
                <a:latin typeface="Arial (body)"/>
              </a:rPr>
              <a:t>Innovation Framework</a:t>
            </a:r>
            <a:endParaRPr lang="en-US" sz="3200" b="1" dirty="0">
              <a:solidFill>
                <a:srgbClr val="002C6E"/>
              </a:solidFill>
              <a:latin typeface="Arial (body)"/>
            </a:endParaRPr>
          </a:p>
        </p:txBody>
      </p:sp>
      <p:sp>
        <p:nvSpPr>
          <p:cNvPr id="3" name="Rectangle 6"/>
          <p:cNvSpPr>
            <a:spLocks noChangeArrowheads="1"/>
          </p:cNvSpPr>
          <p:nvPr/>
        </p:nvSpPr>
        <p:spPr bwMode="auto">
          <a:xfrm>
            <a:off x="2862109" y="940874"/>
            <a:ext cx="220425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2060"/>
                </a:solidFill>
                <a:effectLst/>
                <a:latin typeface="Calibri" panose="020F0502020204030204" pitchFamily="34" charset="0"/>
                <a:cs typeface="Calibri" panose="020F0502020204030204" pitchFamily="34" charset="0"/>
              </a:rPr>
              <a:t>Problem Definition</a:t>
            </a:r>
            <a:endParaRPr kumimoji="0" lang="en-US" altLang="en-US" sz="500" b="0" i="0" u="none" strike="noStrike" cap="none" normalizeH="0" baseline="0" dirty="0" smtClean="0">
              <a:ln>
                <a:noFill/>
              </a:ln>
              <a:solidFill>
                <a:srgbClr val="002060"/>
              </a:solidFill>
              <a:effectLst/>
            </a:endParaRPr>
          </a:p>
        </p:txBody>
      </p:sp>
      <p:sp>
        <p:nvSpPr>
          <p:cNvPr id="10" name="Rectangle 6"/>
          <p:cNvSpPr>
            <a:spLocks noChangeArrowheads="1"/>
          </p:cNvSpPr>
          <p:nvPr/>
        </p:nvSpPr>
        <p:spPr bwMode="auto">
          <a:xfrm>
            <a:off x="7506324" y="940874"/>
            <a:ext cx="218976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2060"/>
                </a:solidFill>
                <a:effectLst/>
                <a:latin typeface="Calibri" panose="020F0502020204030204" pitchFamily="34" charset="0"/>
                <a:cs typeface="Calibri" panose="020F0502020204030204" pitchFamily="34" charset="0"/>
              </a:rPr>
              <a:t>Solution Definition</a:t>
            </a:r>
            <a:endParaRPr kumimoji="0" lang="en-US" altLang="en-US" sz="500" b="0" i="0" u="none" strike="noStrike" cap="none" normalizeH="0" baseline="0" dirty="0" smtClean="0">
              <a:ln>
                <a:noFill/>
              </a:ln>
              <a:solidFill>
                <a:srgbClr val="002060"/>
              </a:solidFill>
              <a:effectLst/>
            </a:endParaRPr>
          </a:p>
        </p:txBody>
      </p:sp>
      <p:sp>
        <p:nvSpPr>
          <p:cNvPr id="11" name="Rectangle 6"/>
          <p:cNvSpPr>
            <a:spLocks noChangeArrowheads="1"/>
          </p:cNvSpPr>
          <p:nvPr/>
        </p:nvSpPr>
        <p:spPr bwMode="auto">
          <a:xfrm>
            <a:off x="2548457" y="3355443"/>
            <a:ext cx="9998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b="1" dirty="0" smtClean="0">
                <a:solidFill>
                  <a:srgbClr val="002060"/>
                </a:solidFill>
                <a:latin typeface="Calibri" panose="020F0502020204030204" pitchFamily="34" charset="0"/>
                <a:cs typeface="Calibri" panose="020F0502020204030204" pitchFamily="34" charset="0"/>
              </a:rPr>
              <a:t>Discover</a:t>
            </a:r>
            <a:endParaRPr kumimoji="0" lang="en-US" altLang="en-US" sz="500" b="0" i="0" u="none" strike="noStrike" cap="none" normalizeH="0" baseline="0" dirty="0" smtClean="0">
              <a:ln>
                <a:noFill/>
              </a:ln>
              <a:solidFill>
                <a:srgbClr val="002060"/>
              </a:solidFill>
              <a:effectLst/>
            </a:endParaRPr>
          </a:p>
        </p:txBody>
      </p:sp>
      <p:sp>
        <p:nvSpPr>
          <p:cNvPr id="12" name="Rectangle 6"/>
          <p:cNvSpPr>
            <a:spLocks noChangeArrowheads="1"/>
          </p:cNvSpPr>
          <p:nvPr/>
        </p:nvSpPr>
        <p:spPr bwMode="auto">
          <a:xfrm>
            <a:off x="4253388" y="3355443"/>
            <a:ext cx="81297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b="1" dirty="0" smtClean="0">
                <a:solidFill>
                  <a:srgbClr val="002060"/>
                </a:solidFill>
                <a:latin typeface="Calibri" panose="020F0502020204030204" pitchFamily="34" charset="0"/>
                <a:cs typeface="Calibri" panose="020F0502020204030204" pitchFamily="34" charset="0"/>
              </a:rPr>
              <a:t>Define</a:t>
            </a:r>
            <a:endParaRPr kumimoji="0" lang="en-US" altLang="en-US" sz="500" b="0" i="0" u="none" strike="noStrike" cap="none" normalizeH="0" baseline="0" dirty="0" smtClean="0">
              <a:ln>
                <a:noFill/>
              </a:ln>
              <a:solidFill>
                <a:srgbClr val="002060"/>
              </a:solidFill>
              <a:effectLst/>
            </a:endParaRPr>
          </a:p>
        </p:txBody>
      </p:sp>
      <p:sp>
        <p:nvSpPr>
          <p:cNvPr id="13" name="Rectangle 6"/>
          <p:cNvSpPr>
            <a:spLocks noChangeArrowheads="1"/>
          </p:cNvSpPr>
          <p:nvPr/>
        </p:nvSpPr>
        <p:spPr bwMode="auto">
          <a:xfrm>
            <a:off x="7176829" y="3355443"/>
            <a:ext cx="7888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b="1" dirty="0" smtClean="0">
                <a:solidFill>
                  <a:srgbClr val="002060"/>
                </a:solidFill>
                <a:latin typeface="Calibri" panose="020F0502020204030204" pitchFamily="34" charset="0"/>
                <a:cs typeface="Calibri" panose="020F0502020204030204" pitchFamily="34" charset="0"/>
              </a:rPr>
              <a:t>Ideate</a:t>
            </a:r>
            <a:endParaRPr kumimoji="0" lang="en-US" altLang="en-US" sz="500" b="0" i="0" u="none" strike="noStrike" cap="none" normalizeH="0" baseline="0" dirty="0" smtClean="0">
              <a:ln>
                <a:noFill/>
              </a:ln>
              <a:solidFill>
                <a:srgbClr val="002060"/>
              </a:solidFill>
              <a:effectLst/>
            </a:endParaRPr>
          </a:p>
        </p:txBody>
      </p:sp>
      <p:sp>
        <p:nvSpPr>
          <p:cNvPr id="14" name="Rectangle 6"/>
          <p:cNvSpPr>
            <a:spLocks noChangeArrowheads="1"/>
          </p:cNvSpPr>
          <p:nvPr/>
        </p:nvSpPr>
        <p:spPr bwMode="auto">
          <a:xfrm>
            <a:off x="8881760" y="3355443"/>
            <a:ext cx="9620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b="1" dirty="0" smtClean="0">
                <a:solidFill>
                  <a:srgbClr val="002060"/>
                </a:solidFill>
                <a:latin typeface="Calibri" panose="020F0502020204030204" pitchFamily="34" charset="0"/>
                <a:cs typeface="Calibri" panose="020F0502020204030204" pitchFamily="34" charset="0"/>
              </a:rPr>
              <a:t>Validate</a:t>
            </a:r>
            <a:endParaRPr kumimoji="0" lang="en-US" altLang="en-US" sz="500" b="0" i="0" u="none" strike="noStrike" cap="none" normalizeH="0" baseline="0" dirty="0" smtClean="0">
              <a:ln>
                <a:noFill/>
              </a:ln>
              <a:solidFill>
                <a:srgbClr val="002060"/>
              </a:solidFill>
              <a:effectLst/>
            </a:endParaRPr>
          </a:p>
        </p:txBody>
      </p:sp>
      <p:sp>
        <p:nvSpPr>
          <p:cNvPr id="15" name="Rectangle 6"/>
          <p:cNvSpPr>
            <a:spLocks noChangeArrowheads="1"/>
          </p:cNvSpPr>
          <p:nvPr/>
        </p:nvSpPr>
        <p:spPr bwMode="auto">
          <a:xfrm>
            <a:off x="5460758" y="4496122"/>
            <a:ext cx="136902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b="1" dirty="0" smtClean="0">
                <a:solidFill>
                  <a:srgbClr val="C00000"/>
                </a:solidFill>
                <a:latin typeface="Calibri" panose="020F0502020204030204" pitchFamily="34" charset="0"/>
                <a:cs typeface="Calibri" panose="020F0502020204030204" pitchFamily="34" charset="0"/>
              </a:rPr>
              <a:t>Measurable </a:t>
            </a:r>
            <a:br>
              <a:rPr lang="en-US" altLang="en-US" b="1" dirty="0" smtClean="0">
                <a:solidFill>
                  <a:srgbClr val="C00000"/>
                </a:solidFill>
                <a:latin typeface="Calibri" panose="020F0502020204030204" pitchFamily="34" charset="0"/>
                <a:cs typeface="Calibri" panose="020F0502020204030204" pitchFamily="34" charset="0"/>
              </a:rPr>
            </a:br>
            <a:r>
              <a:rPr lang="en-US" altLang="en-US" b="1" dirty="0" smtClean="0">
                <a:solidFill>
                  <a:srgbClr val="C00000"/>
                </a:solidFill>
                <a:latin typeface="Calibri" panose="020F0502020204030204" pitchFamily="34" charset="0"/>
                <a:cs typeface="Calibri" panose="020F0502020204030204" pitchFamily="34" charset="0"/>
              </a:rPr>
              <a:t>Outcome</a:t>
            </a:r>
            <a:endParaRPr kumimoji="0" lang="en-US" altLang="en-US" sz="500" b="0" i="0" u="none" strike="noStrike" cap="none" normalizeH="0" baseline="0" dirty="0" smtClean="0">
              <a:ln>
                <a:noFill/>
              </a:ln>
              <a:solidFill>
                <a:srgbClr val="C00000"/>
              </a:solidFill>
              <a:effectLst/>
            </a:endParaRPr>
          </a:p>
        </p:txBody>
      </p:sp>
      <p:sp>
        <p:nvSpPr>
          <p:cNvPr id="16" name="Rectangle 6"/>
          <p:cNvSpPr>
            <a:spLocks noChangeArrowheads="1"/>
          </p:cNvSpPr>
          <p:nvPr/>
        </p:nvSpPr>
        <p:spPr bwMode="auto">
          <a:xfrm>
            <a:off x="1134291" y="4634621"/>
            <a:ext cx="9232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b="1" dirty="0" smtClean="0">
                <a:solidFill>
                  <a:srgbClr val="C00000"/>
                </a:solidFill>
                <a:latin typeface="Calibri" panose="020F0502020204030204" pitchFamily="34" charset="0"/>
                <a:cs typeface="Calibri" panose="020F0502020204030204" pitchFamily="34" charset="0"/>
              </a:rPr>
              <a:t>Interest</a:t>
            </a:r>
            <a:endParaRPr kumimoji="0" lang="en-US" altLang="en-US" sz="500" b="0" i="0" u="none" strike="noStrike" cap="none" normalizeH="0" baseline="0" dirty="0" smtClean="0">
              <a:ln>
                <a:noFill/>
              </a:ln>
              <a:solidFill>
                <a:srgbClr val="C00000"/>
              </a:solidFill>
              <a:effectLst/>
            </a:endParaRPr>
          </a:p>
        </p:txBody>
      </p:sp>
      <p:sp>
        <p:nvSpPr>
          <p:cNvPr id="17" name="Rectangle 6"/>
          <p:cNvSpPr>
            <a:spLocks noChangeArrowheads="1"/>
          </p:cNvSpPr>
          <p:nvPr/>
        </p:nvSpPr>
        <p:spPr bwMode="auto">
          <a:xfrm>
            <a:off x="10413365" y="4634621"/>
            <a:ext cx="8467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b="1" dirty="0" smtClean="0">
                <a:solidFill>
                  <a:srgbClr val="A31D34"/>
                </a:solidFill>
                <a:latin typeface="Calibri" panose="020F0502020204030204" pitchFamily="34" charset="0"/>
                <a:cs typeface="Calibri" panose="020F0502020204030204" pitchFamily="34" charset="0"/>
              </a:rPr>
              <a:t>Impact</a:t>
            </a:r>
            <a:endParaRPr kumimoji="0" lang="en-US" altLang="en-US" sz="500" b="0" i="0" u="none" strike="noStrike" cap="none" normalizeH="0" baseline="0" dirty="0" smtClean="0">
              <a:ln>
                <a:noFill/>
              </a:ln>
              <a:solidFill>
                <a:srgbClr val="A31D34"/>
              </a:solidFill>
              <a:effectLst/>
            </a:endParaRPr>
          </a:p>
        </p:txBody>
      </p:sp>
      <p:sp>
        <p:nvSpPr>
          <p:cNvPr id="4" name="Oval 3"/>
          <p:cNvSpPr/>
          <p:nvPr/>
        </p:nvSpPr>
        <p:spPr>
          <a:xfrm>
            <a:off x="1483802" y="3422615"/>
            <a:ext cx="247773" cy="247773"/>
          </a:xfrm>
          <a:prstGeom prst="ellipse">
            <a:avLst/>
          </a:prstGeom>
          <a:solidFill>
            <a:srgbClr val="A31D3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V="1">
            <a:off x="1607688" y="3717580"/>
            <a:ext cx="0" cy="731024"/>
          </a:xfrm>
          <a:prstGeom prst="straightConnector1">
            <a:avLst/>
          </a:prstGeom>
          <a:ln w="12700">
            <a:solidFill>
              <a:schemeClr val="tx1"/>
            </a:solidFill>
            <a:prstDash val="lgDashDotDot"/>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0833422" y="3765098"/>
            <a:ext cx="0" cy="731024"/>
          </a:xfrm>
          <a:prstGeom prst="straightConnector1">
            <a:avLst/>
          </a:prstGeom>
          <a:ln w="12700">
            <a:solidFill>
              <a:schemeClr val="tx1"/>
            </a:solidFill>
            <a:prstDash val="lgDashDotDot"/>
            <a:tailEnd type="triangle"/>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6077395" y="3437389"/>
            <a:ext cx="195171" cy="195171"/>
          </a:xfrm>
          <a:prstGeom prst="ellipse">
            <a:avLst/>
          </a:prstGeom>
          <a:solidFill>
            <a:srgbClr val="A31D3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1" b="16336"/>
          <a:stretch/>
        </p:blipFill>
        <p:spPr>
          <a:xfrm>
            <a:off x="5896235" y="3261857"/>
            <a:ext cx="592884" cy="496032"/>
          </a:xfrm>
          <a:prstGeom prst="rect">
            <a:avLst/>
          </a:prstGeom>
        </p:spPr>
      </p:pic>
      <p:sp>
        <p:nvSpPr>
          <p:cNvPr id="28" name="Oval 27"/>
          <p:cNvSpPr/>
          <p:nvPr/>
        </p:nvSpPr>
        <p:spPr>
          <a:xfrm>
            <a:off x="10633484" y="3278620"/>
            <a:ext cx="419170" cy="419170"/>
          </a:xfrm>
          <a:prstGeom prst="ellipse">
            <a:avLst/>
          </a:prstGeom>
          <a:solidFill>
            <a:srgbClr val="A31D3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rotWithShape="1">
          <a:blip r:embed="rId4" cstate="print">
            <a:extLst>
              <a:ext uri="{28A0092B-C50C-407E-A947-70E740481C1C}">
                <a14:useLocalDpi xmlns:a14="http://schemas.microsoft.com/office/drawing/2010/main" val="0"/>
              </a:ext>
            </a:extLst>
          </a:blip>
          <a:srcRect t="-1" b="16336"/>
          <a:stretch/>
        </p:blipFill>
        <p:spPr>
          <a:xfrm>
            <a:off x="10561418" y="3201757"/>
            <a:ext cx="614582" cy="514185"/>
          </a:xfrm>
          <a:prstGeom prst="rect">
            <a:avLst/>
          </a:prstGeom>
        </p:spPr>
      </p:pic>
    </p:spTree>
    <p:extLst>
      <p:ext uri="{BB962C8B-B14F-4D97-AF65-F5344CB8AC3E}">
        <p14:creationId xmlns:p14="http://schemas.microsoft.com/office/powerpoint/2010/main" val="41549026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5" name="Google Shape;679;p72"/>
          <p:cNvPicPr preferRelativeResize="0"/>
          <p:nvPr/>
        </p:nvPicPr>
        <p:blipFill rotWithShape="1">
          <a:blip r:embed="rId3">
            <a:alphaModFix/>
          </a:blip>
          <a:srcRect r="1310"/>
          <a:stretch/>
        </p:blipFill>
        <p:spPr>
          <a:xfrm>
            <a:off x="13679" y="0"/>
            <a:ext cx="8882060" cy="5999967"/>
          </a:xfrm>
          <a:prstGeom prst="rect">
            <a:avLst/>
          </a:prstGeom>
          <a:noFill/>
          <a:ln>
            <a:noFill/>
          </a:ln>
        </p:spPr>
      </p:pic>
      <p:sp>
        <p:nvSpPr>
          <p:cNvPr id="6" name="Google Shape;680;p72"/>
          <p:cNvSpPr txBox="1"/>
          <p:nvPr/>
        </p:nvSpPr>
        <p:spPr>
          <a:xfrm>
            <a:off x="6769621" y="1543254"/>
            <a:ext cx="4685779" cy="140320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31859B"/>
              </a:buClr>
              <a:buSzPts val="3200"/>
              <a:buFont typeface="Arial"/>
              <a:buNone/>
            </a:pPr>
            <a:r>
              <a:rPr lang="en" sz="3200" b="1">
                <a:solidFill>
                  <a:schemeClr val="dk1"/>
                </a:solidFill>
                <a:latin typeface="Calibri"/>
                <a:ea typeface="Calibri"/>
                <a:cs typeface="Calibri"/>
                <a:sym typeface="Calibri"/>
              </a:rPr>
              <a:t>Don’t build </a:t>
            </a:r>
            <a:endParaRPr sz="3200" b="1">
              <a:solidFill>
                <a:schemeClr val="dk1"/>
              </a:solidFill>
              <a:latin typeface="Calibri"/>
              <a:ea typeface="Calibri"/>
              <a:cs typeface="Calibri"/>
              <a:sym typeface="Calibri"/>
            </a:endParaRPr>
          </a:p>
          <a:p>
            <a:pPr marL="0" marR="0" lvl="0" indent="0" algn="l" rtl="0">
              <a:spcBef>
                <a:spcPts val="0"/>
              </a:spcBef>
              <a:spcAft>
                <a:spcPts val="0"/>
              </a:spcAft>
              <a:buClr>
                <a:srgbClr val="31859B"/>
              </a:buClr>
              <a:buSzPts val="3200"/>
              <a:buFont typeface="Arial"/>
              <a:buNone/>
            </a:pPr>
            <a:r>
              <a:rPr lang="en" sz="3200" b="1">
                <a:solidFill>
                  <a:schemeClr val="dk1"/>
                </a:solidFill>
                <a:latin typeface="Calibri"/>
                <a:ea typeface="Calibri"/>
                <a:cs typeface="Calibri"/>
                <a:sym typeface="Calibri"/>
              </a:rPr>
              <a:t>that won’t work, fool!</a:t>
            </a:r>
            <a:endParaRPr sz="1800" b="1">
              <a:solidFill>
                <a:schemeClr val="dk1"/>
              </a:solidFill>
              <a:latin typeface="Calibri"/>
              <a:ea typeface="Calibri"/>
              <a:cs typeface="Calibri"/>
              <a:sym typeface="Calibri"/>
            </a:endParaRPr>
          </a:p>
        </p:txBody>
      </p:sp>
      <p:pic>
        <p:nvPicPr>
          <p:cNvPr id="7" name="Google Shape;681;p72" descr="Poop_Emoji_7b204f05-eec6-4496-91b1-351acc03d2c7_grande.png"/>
          <p:cNvPicPr preferRelativeResize="0"/>
          <p:nvPr/>
        </p:nvPicPr>
        <p:blipFill rotWithShape="1">
          <a:blip r:embed="rId4">
            <a:alphaModFix/>
          </a:blip>
          <a:srcRect/>
          <a:stretch/>
        </p:blipFill>
        <p:spPr>
          <a:xfrm>
            <a:off x="9112510" y="1229539"/>
            <a:ext cx="852899" cy="852899"/>
          </a:xfrm>
          <a:prstGeom prst="rect">
            <a:avLst/>
          </a:prstGeom>
          <a:noFill/>
          <a:ln>
            <a:noFill/>
          </a:ln>
        </p:spPr>
      </p:pic>
    </p:spTree>
    <p:extLst>
      <p:ext uri="{BB962C8B-B14F-4D97-AF65-F5344CB8AC3E}">
        <p14:creationId xmlns:p14="http://schemas.microsoft.com/office/powerpoint/2010/main" val="30497745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8" name="Google Shape;709;p74"/>
          <p:cNvSpPr txBox="1"/>
          <p:nvPr/>
        </p:nvSpPr>
        <p:spPr>
          <a:xfrm>
            <a:off x="378460" y="1253758"/>
            <a:ext cx="8338820" cy="2480679"/>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 sz="4800" b="1" dirty="0">
                <a:solidFill>
                  <a:schemeClr val="dk1"/>
                </a:solidFill>
                <a:latin typeface="Calibri"/>
                <a:ea typeface="Calibri"/>
                <a:cs typeface="Calibri"/>
                <a:sym typeface="Calibri"/>
              </a:rPr>
              <a:t>Risky Assumptions:</a:t>
            </a:r>
            <a:endParaRPr dirty="0"/>
          </a:p>
          <a:p>
            <a:pPr marL="0" marR="0" lvl="0" indent="0" algn="l" rtl="0">
              <a:lnSpc>
                <a:spcPct val="80000"/>
              </a:lnSpc>
              <a:spcBef>
                <a:spcPts val="0"/>
              </a:spcBef>
              <a:spcAft>
                <a:spcPts val="0"/>
              </a:spcAft>
              <a:buNone/>
            </a:pPr>
            <a:endParaRPr sz="4800" b="1" dirty="0">
              <a:solidFill>
                <a:schemeClr val="dk1"/>
              </a:solidFill>
              <a:latin typeface="Calibri"/>
              <a:ea typeface="Calibri"/>
              <a:cs typeface="Calibri"/>
              <a:sym typeface="Calibri"/>
            </a:endParaRPr>
          </a:p>
          <a:p>
            <a:pPr marL="0" marR="0" lvl="0" indent="0" algn="l" rtl="0">
              <a:lnSpc>
                <a:spcPct val="80000"/>
              </a:lnSpc>
              <a:spcBef>
                <a:spcPts val="0"/>
              </a:spcBef>
              <a:spcAft>
                <a:spcPts val="0"/>
              </a:spcAft>
              <a:buNone/>
            </a:pPr>
            <a:r>
              <a:rPr lang="en" sz="4800" i="1" dirty="0">
                <a:solidFill>
                  <a:schemeClr val="dk1"/>
                </a:solidFill>
                <a:latin typeface="Calibri"/>
                <a:ea typeface="Calibri"/>
                <a:cs typeface="Calibri"/>
                <a:sym typeface="Calibri"/>
              </a:rPr>
              <a:t>What must be true for this </a:t>
            </a:r>
            <a:endParaRPr dirty="0"/>
          </a:p>
          <a:p>
            <a:pPr marL="0" marR="0" lvl="0" indent="0" algn="l" rtl="0">
              <a:lnSpc>
                <a:spcPct val="80000"/>
              </a:lnSpc>
              <a:spcBef>
                <a:spcPts val="0"/>
              </a:spcBef>
              <a:spcAft>
                <a:spcPts val="0"/>
              </a:spcAft>
              <a:buNone/>
            </a:pPr>
            <a:r>
              <a:rPr lang="en" sz="4800" i="1" dirty="0">
                <a:solidFill>
                  <a:schemeClr val="dk1"/>
                </a:solidFill>
                <a:latin typeface="Calibri"/>
                <a:ea typeface="Calibri"/>
                <a:cs typeface="Calibri"/>
                <a:sym typeface="Calibri"/>
              </a:rPr>
              <a:t>to work?</a:t>
            </a:r>
            <a:endParaRPr sz="4800" i="1"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6392009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6" name="Google Shape;386;p39"/>
          <p:cNvSpPr/>
          <p:nvPr/>
        </p:nvSpPr>
        <p:spPr>
          <a:xfrm>
            <a:off x="7479625" y="921626"/>
            <a:ext cx="1956149" cy="1956375"/>
          </a:xfrm>
          <a:custGeom>
            <a:avLst/>
            <a:gdLst/>
            <a:ahLst/>
            <a:cxnLst/>
            <a:rect l="l" t="t" r="r" b="b"/>
            <a:pathLst>
              <a:path w="120000" h="120000" extrusionOk="0">
                <a:moveTo>
                  <a:pt x="8412" y="60000"/>
                </a:moveTo>
                <a:lnTo>
                  <a:pt x="8412" y="60000"/>
                </a:lnTo>
                <a:cubicBezTo>
                  <a:pt x="8412" y="32961"/>
                  <a:pt x="29287" y="10511"/>
                  <a:pt x="56253" y="8547"/>
                </a:cubicBezTo>
                <a:cubicBezTo>
                  <a:pt x="83219" y="6583"/>
                  <a:pt x="107126" y="25773"/>
                  <a:pt x="111043" y="52526"/>
                </a:cubicBezTo>
                <a:cubicBezTo>
                  <a:pt x="114960" y="79278"/>
                  <a:pt x="97558" y="104517"/>
                  <a:pt x="71161" y="110367"/>
                </a:cubicBezTo>
                <a:lnTo>
                  <a:pt x="70592" y="118428"/>
                </a:lnTo>
                <a:lnTo>
                  <a:pt x="56830" y="104889"/>
                </a:lnTo>
                <a:lnTo>
                  <a:pt x="72704" y="88506"/>
                </a:lnTo>
                <a:lnTo>
                  <a:pt x="72144" y="96443"/>
                </a:lnTo>
                <a:cubicBezTo>
                  <a:pt x="90761" y="90239"/>
                  <a:pt x="101708" y="70999"/>
                  <a:pt x="97532" y="51824"/>
                </a:cubicBezTo>
                <a:cubicBezTo>
                  <a:pt x="93355" y="32649"/>
                  <a:pt x="75399" y="19705"/>
                  <a:pt x="55889" y="21806"/>
                </a:cubicBezTo>
                <a:cubicBezTo>
                  <a:pt x="36378" y="23906"/>
                  <a:pt x="21587" y="40375"/>
                  <a:pt x="21587" y="60000"/>
                </a:cubicBezTo>
                <a:close/>
              </a:path>
            </a:pathLst>
          </a:custGeom>
          <a:solidFill>
            <a:schemeClr val="accent1">
              <a:lumMod val="40000"/>
              <a:lumOff val="60000"/>
            </a:schemeClr>
          </a:solidFill>
          <a:ln w="12700" cap="flat" cmpd="sng">
            <a:solidFill>
              <a:schemeClr val="lt1"/>
            </a:solidFill>
            <a:prstDash val="solid"/>
            <a:miter lim="8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2000" b="0" i="0" u="none" strike="noStrike" cap="none">
              <a:solidFill>
                <a:schemeClr val="dk1"/>
              </a:solidFill>
              <a:latin typeface="Calibri"/>
              <a:ea typeface="Calibri"/>
              <a:cs typeface="Calibri"/>
              <a:sym typeface="Calibri"/>
            </a:endParaRPr>
          </a:p>
        </p:txBody>
      </p:sp>
      <p:sp>
        <p:nvSpPr>
          <p:cNvPr id="7" name="Google Shape;388;p39"/>
          <p:cNvSpPr txBox="1"/>
          <p:nvPr/>
        </p:nvSpPr>
        <p:spPr>
          <a:xfrm>
            <a:off x="7911991" y="1627948"/>
            <a:ext cx="1086975" cy="543374"/>
          </a:xfrm>
          <a:prstGeom prst="rect">
            <a:avLst/>
          </a:prstGeom>
          <a:noFill/>
          <a:ln>
            <a:noFill/>
          </a:ln>
        </p:spPr>
        <p:txBody>
          <a:bodyPr spcFirstLastPara="1" wrap="square" lIns="10950" tIns="10950" rIns="10950" bIns="10950" anchor="ctr" anchorCtr="0">
            <a:noAutofit/>
          </a:bodyPr>
          <a:lstStyle/>
          <a:p>
            <a:pPr marL="0" marR="0" lvl="0" indent="0" algn="ctr" rtl="0">
              <a:lnSpc>
                <a:spcPct val="90000"/>
              </a:lnSpc>
              <a:spcBef>
                <a:spcPts val="0"/>
              </a:spcBef>
              <a:spcAft>
                <a:spcPts val="0"/>
              </a:spcAft>
              <a:buClr>
                <a:schemeClr val="dk1"/>
              </a:buClr>
              <a:buSzPts val="425"/>
              <a:buFont typeface="Calibri"/>
              <a:buNone/>
            </a:pPr>
            <a:r>
              <a:rPr lang="en-US" b="0" i="0" u="none" strike="noStrike" cap="none">
                <a:latin typeface="Calibri"/>
                <a:ea typeface="Calibri"/>
                <a:cs typeface="Calibri"/>
                <a:sym typeface="Calibri"/>
              </a:rPr>
              <a:t>Desirability</a:t>
            </a:r>
            <a:endParaRPr sz="2000"/>
          </a:p>
        </p:txBody>
      </p:sp>
      <p:sp>
        <p:nvSpPr>
          <p:cNvPr id="8" name="Google Shape;389;p39"/>
          <p:cNvSpPr/>
          <p:nvPr/>
        </p:nvSpPr>
        <p:spPr>
          <a:xfrm>
            <a:off x="6936323" y="2045728"/>
            <a:ext cx="1956150" cy="1956375"/>
          </a:xfrm>
          <a:custGeom>
            <a:avLst/>
            <a:gdLst/>
            <a:ahLst/>
            <a:cxnLst/>
            <a:rect l="l" t="t" r="r" b="b"/>
            <a:pathLst>
              <a:path w="120000" h="120000" extrusionOk="0">
                <a:moveTo>
                  <a:pt x="96480" y="23523"/>
                </a:moveTo>
                <a:lnTo>
                  <a:pt x="87163" y="32839"/>
                </a:lnTo>
                <a:cubicBezTo>
                  <a:pt x="75944" y="21617"/>
                  <a:pt x="58979" y="18449"/>
                  <a:pt x="44466" y="24866"/>
                </a:cubicBezTo>
                <a:cubicBezTo>
                  <a:pt x="29953" y="31283"/>
                  <a:pt x="20880" y="45965"/>
                  <a:pt x="21630" y="61816"/>
                </a:cubicBezTo>
                <a:cubicBezTo>
                  <a:pt x="22381" y="77668"/>
                  <a:pt x="32801" y="91426"/>
                  <a:pt x="47855" y="96443"/>
                </a:cubicBezTo>
                <a:lnTo>
                  <a:pt x="47295" y="88506"/>
                </a:lnTo>
                <a:lnTo>
                  <a:pt x="63169" y="104889"/>
                </a:lnTo>
                <a:lnTo>
                  <a:pt x="49407" y="118428"/>
                </a:lnTo>
                <a:lnTo>
                  <a:pt x="48838" y="110367"/>
                </a:lnTo>
                <a:lnTo>
                  <a:pt x="48838" y="110367"/>
                </a:lnTo>
                <a:cubicBezTo>
                  <a:pt x="27395" y="105614"/>
                  <a:pt x="11311" y="87806"/>
                  <a:pt x="8761" y="65990"/>
                </a:cubicBezTo>
                <a:cubicBezTo>
                  <a:pt x="6210" y="44175"/>
                  <a:pt x="17752" y="23136"/>
                  <a:pt x="37521" y="13566"/>
                </a:cubicBezTo>
                <a:cubicBezTo>
                  <a:pt x="57289" y="3995"/>
                  <a:pt x="80950" y="7991"/>
                  <a:pt x="96480" y="23523"/>
                </a:cubicBezTo>
                <a:close/>
              </a:path>
            </a:pathLst>
          </a:custGeom>
          <a:solidFill>
            <a:schemeClr val="accent5">
              <a:lumMod val="75000"/>
            </a:schemeClr>
          </a:solidFill>
          <a:ln w="12700" cap="flat" cmpd="sng">
            <a:solidFill>
              <a:schemeClr val="lt1"/>
            </a:solidFill>
            <a:prstDash val="solid"/>
            <a:miter lim="8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2000" b="0" i="0" u="none" strike="noStrike" cap="none">
              <a:solidFill>
                <a:schemeClr val="dk1"/>
              </a:solidFill>
              <a:latin typeface="Calibri"/>
              <a:ea typeface="Calibri"/>
              <a:cs typeface="Calibri"/>
              <a:sym typeface="Calibri"/>
            </a:endParaRPr>
          </a:p>
        </p:txBody>
      </p:sp>
      <p:sp>
        <p:nvSpPr>
          <p:cNvPr id="9" name="Google Shape;391;p39"/>
          <p:cNvSpPr txBox="1"/>
          <p:nvPr/>
        </p:nvSpPr>
        <p:spPr>
          <a:xfrm>
            <a:off x="7370892" y="2758553"/>
            <a:ext cx="1086975" cy="543375"/>
          </a:xfrm>
          <a:prstGeom prst="rect">
            <a:avLst/>
          </a:prstGeom>
          <a:noFill/>
          <a:ln>
            <a:noFill/>
          </a:ln>
        </p:spPr>
        <p:txBody>
          <a:bodyPr spcFirstLastPara="1" wrap="square" lIns="10950" tIns="10950" rIns="10950" bIns="10950" anchor="ctr" anchorCtr="0">
            <a:noAutofit/>
          </a:bodyPr>
          <a:lstStyle/>
          <a:p>
            <a:pPr marL="0" marR="0" lvl="0" indent="0" algn="ctr" rtl="0">
              <a:lnSpc>
                <a:spcPct val="90000"/>
              </a:lnSpc>
              <a:spcBef>
                <a:spcPts val="0"/>
              </a:spcBef>
              <a:spcAft>
                <a:spcPts val="0"/>
              </a:spcAft>
              <a:buClr>
                <a:schemeClr val="dk1"/>
              </a:buClr>
              <a:buSzPts val="425"/>
              <a:buFont typeface="Calibri"/>
              <a:buNone/>
            </a:pPr>
            <a:r>
              <a:rPr lang="en-US" b="0" i="0" u="none" strike="noStrike" cap="none">
                <a:latin typeface="Calibri"/>
                <a:ea typeface="Calibri"/>
                <a:cs typeface="Calibri"/>
                <a:sym typeface="Calibri"/>
              </a:rPr>
              <a:t>Feasibility</a:t>
            </a:r>
            <a:endParaRPr sz="2000"/>
          </a:p>
        </p:txBody>
      </p:sp>
      <p:sp>
        <p:nvSpPr>
          <p:cNvPr id="10" name="Google Shape;392;p39"/>
          <p:cNvSpPr/>
          <p:nvPr/>
        </p:nvSpPr>
        <p:spPr>
          <a:xfrm>
            <a:off x="7618849" y="3304349"/>
            <a:ext cx="1680525" cy="1681200"/>
          </a:xfrm>
          <a:prstGeom prst="blockArc">
            <a:avLst>
              <a:gd name="adj1" fmla="val 13500000"/>
              <a:gd name="adj2" fmla="val 10800000"/>
              <a:gd name="adj3" fmla="val 12740"/>
            </a:avLst>
          </a:prstGeom>
          <a:solidFill>
            <a:srgbClr val="31859B"/>
          </a:solidFill>
          <a:ln w="12700" cap="flat" cmpd="sng">
            <a:solidFill>
              <a:schemeClr val="lt1"/>
            </a:solidFill>
            <a:prstDash val="solid"/>
            <a:miter lim="8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2000" b="0" i="0" u="none" strike="noStrike" cap="none">
              <a:solidFill>
                <a:schemeClr val="dk1"/>
              </a:solidFill>
              <a:latin typeface="Calibri"/>
              <a:ea typeface="Calibri"/>
              <a:cs typeface="Calibri"/>
              <a:sym typeface="Calibri"/>
            </a:endParaRPr>
          </a:p>
        </p:txBody>
      </p:sp>
      <p:sp>
        <p:nvSpPr>
          <p:cNvPr id="12" name="Google Shape;395;p39"/>
          <p:cNvSpPr/>
          <p:nvPr/>
        </p:nvSpPr>
        <p:spPr>
          <a:xfrm>
            <a:off x="9500481" y="1720736"/>
            <a:ext cx="2129400" cy="3462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7F7F7F"/>
              </a:buClr>
              <a:buSzPts val="450"/>
              <a:buFont typeface="Arial"/>
              <a:buNone/>
            </a:pPr>
            <a:r>
              <a:rPr lang="en-US" sz="2000" b="0" i="0" u="none" strike="noStrike" cap="none" dirty="0">
                <a:latin typeface="Calibri"/>
                <a:ea typeface="Calibri"/>
                <a:cs typeface="Calibri"/>
                <a:sym typeface="Calibri"/>
              </a:rPr>
              <a:t>Do people want it?</a:t>
            </a:r>
            <a:endParaRPr sz="2000" dirty="0"/>
          </a:p>
        </p:txBody>
      </p:sp>
      <p:sp>
        <p:nvSpPr>
          <p:cNvPr id="13" name="Google Shape;396;p39"/>
          <p:cNvSpPr/>
          <p:nvPr/>
        </p:nvSpPr>
        <p:spPr>
          <a:xfrm>
            <a:off x="9500481" y="2436265"/>
            <a:ext cx="1976816" cy="11772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7F7F7F"/>
              </a:buClr>
              <a:buSzPts val="450"/>
              <a:buFont typeface="Arial"/>
              <a:buNone/>
            </a:pPr>
            <a:r>
              <a:rPr lang="en-US" sz="2000" b="0" i="0" u="none" strike="noStrike" cap="none" dirty="0">
                <a:latin typeface="Calibri"/>
                <a:ea typeface="Calibri"/>
                <a:cs typeface="Calibri"/>
                <a:sym typeface="Calibri"/>
              </a:rPr>
              <a:t>Is it technically and operationally feasible?</a:t>
            </a:r>
            <a:endParaRPr sz="2000" dirty="0"/>
          </a:p>
        </p:txBody>
      </p:sp>
      <p:sp>
        <p:nvSpPr>
          <p:cNvPr id="14" name="Google Shape;397;p39"/>
          <p:cNvSpPr/>
          <p:nvPr/>
        </p:nvSpPr>
        <p:spPr>
          <a:xfrm>
            <a:off x="9500480" y="4051993"/>
            <a:ext cx="1976817" cy="6231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7F7F7F"/>
              </a:buClr>
              <a:buSzPts val="450"/>
              <a:buFont typeface="Arial"/>
              <a:buNone/>
            </a:pPr>
            <a:r>
              <a:rPr lang="en-US" sz="2000" b="0" i="0" u="none" strike="noStrike" cap="none" dirty="0">
                <a:latin typeface="Calibri"/>
                <a:ea typeface="Calibri"/>
                <a:cs typeface="Calibri"/>
                <a:sym typeface="Calibri"/>
              </a:rPr>
              <a:t>Is it financially viable?</a:t>
            </a:r>
            <a:endParaRPr sz="2000" dirty="0"/>
          </a:p>
        </p:txBody>
      </p:sp>
      <p:sp>
        <p:nvSpPr>
          <p:cNvPr id="15" name="Google Shape;391;p39"/>
          <p:cNvSpPr txBox="1"/>
          <p:nvPr/>
        </p:nvSpPr>
        <p:spPr>
          <a:xfrm>
            <a:off x="7906051" y="3873261"/>
            <a:ext cx="1086975" cy="543375"/>
          </a:xfrm>
          <a:prstGeom prst="rect">
            <a:avLst/>
          </a:prstGeom>
          <a:noFill/>
          <a:ln>
            <a:noFill/>
          </a:ln>
        </p:spPr>
        <p:txBody>
          <a:bodyPr spcFirstLastPara="1" wrap="square" lIns="10950" tIns="10950" rIns="10950" bIns="10950" anchor="ctr" anchorCtr="0">
            <a:noAutofit/>
          </a:bodyPr>
          <a:lstStyle/>
          <a:p>
            <a:pPr marL="0" marR="0" lvl="0" indent="0" algn="ctr" rtl="0">
              <a:lnSpc>
                <a:spcPct val="90000"/>
              </a:lnSpc>
              <a:spcBef>
                <a:spcPts val="0"/>
              </a:spcBef>
              <a:spcAft>
                <a:spcPts val="0"/>
              </a:spcAft>
              <a:buClr>
                <a:schemeClr val="dk1"/>
              </a:buClr>
              <a:buSzPts val="425"/>
              <a:buFont typeface="Calibri"/>
              <a:buNone/>
            </a:pPr>
            <a:r>
              <a:rPr lang="en-US" dirty="0" smtClean="0">
                <a:latin typeface="Calibri"/>
                <a:sym typeface="Calibri"/>
              </a:rPr>
              <a:t>Viability</a:t>
            </a:r>
            <a:endParaRPr sz="2000" dirty="0"/>
          </a:p>
        </p:txBody>
      </p:sp>
      <p:sp>
        <p:nvSpPr>
          <p:cNvPr id="16" name="Google Shape;385;p39"/>
          <p:cNvSpPr txBox="1"/>
          <p:nvPr/>
        </p:nvSpPr>
        <p:spPr>
          <a:xfrm>
            <a:off x="585326" y="350789"/>
            <a:ext cx="6279776" cy="4962190"/>
          </a:xfrm>
          <a:prstGeom prst="rect">
            <a:avLst/>
          </a:prstGeom>
          <a:noFill/>
          <a:ln>
            <a:noFill/>
          </a:ln>
        </p:spPr>
        <p:txBody>
          <a:bodyPr spcFirstLastPara="1" wrap="square" lIns="91425" tIns="45725" rIns="91425" bIns="45725" anchor="t" anchorCtr="0">
            <a:noAutofit/>
          </a:bodyPr>
          <a:lstStyle/>
          <a:p>
            <a:pPr marL="0" marR="0" lvl="0" indent="0" algn="l" rtl="0">
              <a:lnSpc>
                <a:spcPct val="100000"/>
              </a:lnSpc>
              <a:spcBef>
                <a:spcPts val="0"/>
              </a:spcBef>
              <a:spcAft>
                <a:spcPts val="0"/>
              </a:spcAft>
              <a:buClr>
                <a:srgbClr val="2F5496"/>
              </a:buClr>
              <a:buSzPts val="800"/>
              <a:buFont typeface="Arial"/>
              <a:buNone/>
            </a:pPr>
            <a:r>
              <a:rPr lang="en-US" sz="3200" b="1" i="0" u="none" strike="noStrike" cap="none" dirty="0">
                <a:latin typeface="Calibri"/>
                <a:ea typeface="Calibri"/>
                <a:cs typeface="Calibri"/>
                <a:sym typeface="Calibri"/>
              </a:rPr>
              <a:t>What is an assumption?</a:t>
            </a:r>
            <a:endParaRPr dirty="0"/>
          </a:p>
          <a:p>
            <a:pPr marL="0" marR="0" lvl="0" indent="0" algn="l" rtl="0">
              <a:lnSpc>
                <a:spcPct val="100000"/>
              </a:lnSpc>
              <a:spcBef>
                <a:spcPts val="200"/>
              </a:spcBef>
              <a:spcAft>
                <a:spcPts val="0"/>
              </a:spcAft>
              <a:buClr>
                <a:srgbClr val="888888"/>
              </a:buClr>
              <a:buSzPts val="1000"/>
              <a:buFont typeface="Arial"/>
              <a:buNone/>
            </a:pPr>
            <a:endParaRPr sz="1000" b="1" i="0" u="none" strike="noStrike" cap="none" dirty="0">
              <a:solidFill>
                <a:srgbClr val="2F5496"/>
              </a:solidFill>
              <a:latin typeface="Calibri"/>
              <a:ea typeface="Calibri"/>
              <a:cs typeface="Calibri"/>
              <a:sym typeface="Calibri"/>
            </a:endParaRPr>
          </a:p>
          <a:p>
            <a:pPr marL="0" marR="0" lvl="0" indent="0" algn="l" rtl="0">
              <a:lnSpc>
                <a:spcPct val="100000"/>
              </a:lnSpc>
              <a:spcBef>
                <a:spcPts val="400"/>
              </a:spcBef>
              <a:spcAft>
                <a:spcPts val="0"/>
              </a:spcAft>
              <a:buClr>
                <a:srgbClr val="888888"/>
              </a:buClr>
              <a:buSzPts val="500"/>
              <a:buFont typeface="Arial"/>
              <a:buNone/>
            </a:pPr>
            <a:endParaRPr lang="en-US" sz="2000" b="0" i="0" u="none" strike="noStrike" cap="none" dirty="0" smtClean="0">
              <a:solidFill>
                <a:srgbClr val="888888"/>
              </a:solidFill>
              <a:latin typeface="Calibri"/>
              <a:ea typeface="Calibri"/>
              <a:cs typeface="Calibri"/>
              <a:sym typeface="Calibri"/>
            </a:endParaRPr>
          </a:p>
          <a:p>
            <a:pPr marL="0" marR="0" lvl="0" indent="0" algn="l" rtl="0">
              <a:lnSpc>
                <a:spcPct val="100000"/>
              </a:lnSpc>
              <a:spcBef>
                <a:spcPts val="400"/>
              </a:spcBef>
              <a:spcAft>
                <a:spcPts val="0"/>
              </a:spcAft>
              <a:buClr>
                <a:srgbClr val="888888"/>
              </a:buClr>
              <a:buSzPts val="500"/>
              <a:buFont typeface="Arial"/>
              <a:buNone/>
            </a:pPr>
            <a:endParaRPr lang="en-US" sz="2000" dirty="0">
              <a:solidFill>
                <a:srgbClr val="888888"/>
              </a:solidFill>
              <a:latin typeface="Calibri"/>
              <a:ea typeface="Calibri"/>
              <a:cs typeface="Calibri"/>
              <a:sym typeface="Calibri"/>
            </a:endParaRPr>
          </a:p>
          <a:p>
            <a:pPr marL="0" marR="0" lvl="0" indent="0" algn="l" rtl="0">
              <a:lnSpc>
                <a:spcPct val="100000"/>
              </a:lnSpc>
              <a:spcBef>
                <a:spcPts val="400"/>
              </a:spcBef>
              <a:spcAft>
                <a:spcPts val="0"/>
              </a:spcAft>
              <a:buClr>
                <a:srgbClr val="888888"/>
              </a:buClr>
              <a:buSzPts val="500"/>
              <a:buFont typeface="Arial"/>
              <a:buNone/>
            </a:pPr>
            <a:endParaRPr lang="en-US" sz="2000" b="0" i="0" u="none" strike="noStrike" cap="none" dirty="0" smtClean="0">
              <a:solidFill>
                <a:srgbClr val="888888"/>
              </a:solidFill>
              <a:latin typeface="Calibri"/>
              <a:ea typeface="Calibri"/>
              <a:cs typeface="Calibri"/>
              <a:sym typeface="Calibri"/>
            </a:endParaRPr>
          </a:p>
          <a:p>
            <a:pPr marL="0" marR="0" lvl="0" indent="0" algn="l" rtl="0">
              <a:lnSpc>
                <a:spcPct val="100000"/>
              </a:lnSpc>
              <a:spcBef>
                <a:spcPts val="400"/>
              </a:spcBef>
              <a:spcAft>
                <a:spcPts val="0"/>
              </a:spcAft>
              <a:buClr>
                <a:srgbClr val="888888"/>
              </a:buClr>
              <a:buSzPts val="500"/>
              <a:buFont typeface="Arial"/>
              <a:buNone/>
            </a:pPr>
            <a:r>
              <a:rPr lang="en-US" sz="2400" b="0" i="0" u="none" strike="noStrike" cap="none" dirty="0" smtClean="0">
                <a:latin typeface="Calibri"/>
                <a:ea typeface="Calibri"/>
                <a:cs typeface="Calibri"/>
                <a:sym typeface="Calibri"/>
              </a:rPr>
              <a:t>An </a:t>
            </a:r>
            <a:r>
              <a:rPr lang="en-US" sz="2400" b="0" i="0" u="none" strike="noStrike" cap="none" dirty="0">
                <a:latin typeface="Calibri"/>
                <a:ea typeface="Calibri"/>
                <a:cs typeface="Calibri"/>
                <a:sym typeface="Calibri"/>
              </a:rPr>
              <a:t>assumption is something that must be true for your solution to work.</a:t>
            </a:r>
            <a:endParaRPr sz="2000" dirty="0"/>
          </a:p>
          <a:p>
            <a:pPr marL="0" marR="0" lvl="0" indent="0" algn="l" rtl="0">
              <a:lnSpc>
                <a:spcPct val="100000"/>
              </a:lnSpc>
              <a:spcBef>
                <a:spcPts val="400"/>
              </a:spcBef>
              <a:spcAft>
                <a:spcPts val="0"/>
              </a:spcAft>
              <a:buClr>
                <a:srgbClr val="888888"/>
              </a:buClr>
              <a:buSzPts val="2000"/>
              <a:buFont typeface="Arial"/>
              <a:buNone/>
            </a:pPr>
            <a:endParaRPr sz="2400" b="0" i="0" u="none" strike="noStrike" cap="none" dirty="0">
              <a:latin typeface="Calibri"/>
              <a:ea typeface="Calibri"/>
              <a:cs typeface="Calibri"/>
              <a:sym typeface="Calibri"/>
            </a:endParaRPr>
          </a:p>
          <a:p>
            <a:pPr marL="0" marR="0" lvl="0" indent="0" algn="l" rtl="0">
              <a:lnSpc>
                <a:spcPct val="100000"/>
              </a:lnSpc>
              <a:spcBef>
                <a:spcPts val="400"/>
              </a:spcBef>
              <a:spcAft>
                <a:spcPts val="0"/>
              </a:spcAft>
              <a:buClr>
                <a:srgbClr val="888888"/>
              </a:buClr>
              <a:buSzPts val="500"/>
              <a:buFont typeface="Arial"/>
              <a:buNone/>
            </a:pPr>
            <a:r>
              <a:rPr lang="en-US" sz="2400" b="0" i="0" u="none" strike="noStrike" cap="none" dirty="0">
                <a:latin typeface="Calibri"/>
                <a:ea typeface="Calibri"/>
                <a:cs typeface="Calibri"/>
                <a:sym typeface="Calibri"/>
              </a:rPr>
              <a:t>Testing assumptions can help you de-risk solutions before you invest too many resources</a:t>
            </a:r>
            <a:r>
              <a:rPr lang="en-US" sz="2400" b="0" i="0" u="none" strike="noStrike" cap="none" dirty="0">
                <a:solidFill>
                  <a:srgbClr val="888888"/>
                </a:solidFill>
                <a:latin typeface="Calibri"/>
                <a:ea typeface="Calibri"/>
                <a:cs typeface="Calibri"/>
                <a:sym typeface="Calibri"/>
              </a:rPr>
              <a:t>.</a:t>
            </a:r>
            <a:endParaRPr sz="2000" dirty="0"/>
          </a:p>
          <a:p>
            <a:pPr marL="0" marR="0" lvl="0" indent="0" algn="l" rtl="0">
              <a:lnSpc>
                <a:spcPct val="100000"/>
              </a:lnSpc>
              <a:spcBef>
                <a:spcPts val="400"/>
              </a:spcBef>
              <a:spcAft>
                <a:spcPts val="0"/>
              </a:spcAft>
              <a:buClr>
                <a:srgbClr val="888888"/>
              </a:buClr>
              <a:buSzPts val="2000"/>
              <a:buFont typeface="Arial"/>
              <a:buNone/>
            </a:pPr>
            <a:endParaRPr sz="2000" b="0" i="0" u="none" strike="noStrike" cap="none"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4938129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8519309" y="845135"/>
            <a:ext cx="2660072" cy="420394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8" name="Rectangle 7"/>
          <p:cNvSpPr/>
          <p:nvPr/>
        </p:nvSpPr>
        <p:spPr>
          <a:xfrm>
            <a:off x="5093988" y="845135"/>
            <a:ext cx="3425320" cy="420394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9" name="Rectangle 8"/>
          <p:cNvSpPr/>
          <p:nvPr/>
        </p:nvSpPr>
        <p:spPr>
          <a:xfrm>
            <a:off x="1830084" y="845136"/>
            <a:ext cx="3268837" cy="420394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4" name="Title 1"/>
          <p:cNvSpPr txBox="1">
            <a:spLocks/>
          </p:cNvSpPr>
          <p:nvPr/>
        </p:nvSpPr>
        <p:spPr>
          <a:xfrm>
            <a:off x="215531" y="152400"/>
            <a:ext cx="6833982" cy="821725"/>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solidFill>
                  <a:srgbClr val="002C6E"/>
                </a:solidFill>
                <a:latin typeface="Arial (body)"/>
              </a:rPr>
              <a:t>Phase 1 Timeline</a:t>
            </a:r>
            <a:endParaRPr lang="en-US" sz="3200" b="1" dirty="0">
              <a:solidFill>
                <a:srgbClr val="002C6E"/>
              </a:solidFill>
              <a:latin typeface="Arial (body)"/>
            </a:endParaRPr>
          </a:p>
        </p:txBody>
      </p:sp>
      <p:graphicFrame>
        <p:nvGraphicFramePr>
          <p:cNvPr id="6" name="Diagram 5"/>
          <p:cNvGraphicFramePr/>
          <p:nvPr>
            <p:extLst>
              <p:ext uri="{D42A27DB-BD31-4B8C-83A1-F6EECF244321}">
                <p14:modId xmlns:p14="http://schemas.microsoft.com/office/powerpoint/2010/main" val="622911942"/>
              </p:ext>
            </p:extLst>
          </p:nvPr>
        </p:nvGraphicFramePr>
        <p:xfrm>
          <a:off x="76200" y="870578"/>
          <a:ext cx="12115800" cy="17199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p:cNvSpPr txBox="1"/>
          <p:nvPr/>
        </p:nvSpPr>
        <p:spPr>
          <a:xfrm>
            <a:off x="5534505" y="898757"/>
            <a:ext cx="2984803" cy="400110"/>
          </a:xfrm>
          <a:prstGeom prst="rect">
            <a:avLst/>
          </a:prstGeom>
          <a:noFill/>
        </p:spPr>
        <p:txBody>
          <a:bodyPr wrap="square" rtlCol="0">
            <a:spAutoFit/>
          </a:bodyPr>
          <a:lstStyle/>
          <a:p>
            <a:pPr algn="ctr"/>
            <a:r>
              <a:rPr lang="en-US" sz="2000" b="1" dirty="0">
                <a:latin typeface="Calibri" panose="020F0502020204030204" pitchFamily="34" charset="0"/>
                <a:cs typeface="Calibri" panose="020F0502020204030204" pitchFamily="34" charset="0"/>
              </a:rPr>
              <a:t>Design Cycle 2</a:t>
            </a:r>
          </a:p>
        </p:txBody>
      </p:sp>
      <p:sp>
        <p:nvSpPr>
          <p:cNvPr id="11" name="TextBox 10"/>
          <p:cNvSpPr txBox="1"/>
          <p:nvPr/>
        </p:nvSpPr>
        <p:spPr>
          <a:xfrm>
            <a:off x="3167600" y="898757"/>
            <a:ext cx="1878913" cy="400110"/>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Design Cycle 1</a:t>
            </a:r>
          </a:p>
        </p:txBody>
      </p:sp>
      <p:sp>
        <p:nvSpPr>
          <p:cNvPr id="12" name="TextBox 11"/>
          <p:cNvSpPr txBox="1"/>
          <p:nvPr/>
        </p:nvSpPr>
        <p:spPr>
          <a:xfrm>
            <a:off x="8631802" y="898757"/>
            <a:ext cx="1767133" cy="400110"/>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Design Cycle 3</a:t>
            </a:r>
          </a:p>
        </p:txBody>
      </p:sp>
      <p:sp>
        <p:nvSpPr>
          <p:cNvPr id="13" name="TextBox 12"/>
          <p:cNvSpPr txBox="1"/>
          <p:nvPr/>
        </p:nvSpPr>
        <p:spPr>
          <a:xfrm>
            <a:off x="542290" y="2894075"/>
            <a:ext cx="1436915"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Boot Camp</a:t>
            </a:r>
          </a:p>
        </p:txBody>
      </p:sp>
      <p:sp>
        <p:nvSpPr>
          <p:cNvPr id="14" name="TextBox 13"/>
          <p:cNvSpPr txBox="1"/>
          <p:nvPr/>
        </p:nvSpPr>
        <p:spPr>
          <a:xfrm>
            <a:off x="3572028" y="2775577"/>
            <a:ext cx="1436915" cy="923330"/>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Platforms for Innovation workshop</a:t>
            </a:r>
          </a:p>
        </p:txBody>
      </p:sp>
      <p:sp>
        <p:nvSpPr>
          <p:cNvPr id="15" name="TextBox 14"/>
          <p:cNvSpPr txBox="1"/>
          <p:nvPr/>
        </p:nvSpPr>
        <p:spPr>
          <a:xfrm>
            <a:off x="5386221" y="2775577"/>
            <a:ext cx="1436915" cy="923330"/>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Data Systems &amp; Analysis workshop</a:t>
            </a:r>
          </a:p>
        </p:txBody>
      </p:sp>
      <p:sp>
        <p:nvSpPr>
          <p:cNvPr id="16" name="TextBox 15"/>
          <p:cNvSpPr txBox="1"/>
          <p:nvPr/>
        </p:nvSpPr>
        <p:spPr>
          <a:xfrm>
            <a:off x="7086399" y="2787934"/>
            <a:ext cx="1436915" cy="1477328"/>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Health Systems, Finance, and Defining ROI workshop</a:t>
            </a:r>
          </a:p>
        </p:txBody>
      </p:sp>
      <p:sp>
        <p:nvSpPr>
          <p:cNvPr id="17" name="TextBox 16"/>
          <p:cNvSpPr txBox="1"/>
          <p:nvPr/>
        </p:nvSpPr>
        <p:spPr>
          <a:xfrm>
            <a:off x="8770256" y="2775577"/>
            <a:ext cx="1436915" cy="923330"/>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Storytelling for Impact workshop</a:t>
            </a:r>
          </a:p>
        </p:txBody>
      </p:sp>
      <p:sp>
        <p:nvSpPr>
          <p:cNvPr id="18" name="TextBox 17"/>
          <p:cNvSpPr txBox="1"/>
          <p:nvPr/>
        </p:nvSpPr>
        <p:spPr>
          <a:xfrm>
            <a:off x="11111435" y="2720721"/>
            <a:ext cx="1436915"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Pitch Day</a:t>
            </a:r>
          </a:p>
        </p:txBody>
      </p:sp>
      <p:sp>
        <p:nvSpPr>
          <p:cNvPr id="19" name="TextBox 18"/>
          <p:cNvSpPr txBox="1"/>
          <p:nvPr/>
        </p:nvSpPr>
        <p:spPr>
          <a:xfrm>
            <a:off x="3608758" y="3948212"/>
            <a:ext cx="1436915" cy="646331"/>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Design Cycle Report Out</a:t>
            </a:r>
          </a:p>
        </p:txBody>
      </p:sp>
      <p:sp>
        <p:nvSpPr>
          <p:cNvPr id="20" name="TextBox 19"/>
          <p:cNvSpPr txBox="1"/>
          <p:nvPr/>
        </p:nvSpPr>
        <p:spPr>
          <a:xfrm>
            <a:off x="7086399" y="4324682"/>
            <a:ext cx="1436915" cy="646331"/>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Design Cycle Report Out</a:t>
            </a:r>
          </a:p>
        </p:txBody>
      </p:sp>
      <p:sp>
        <p:nvSpPr>
          <p:cNvPr id="21" name="TextBox 20"/>
          <p:cNvSpPr txBox="1"/>
          <p:nvPr/>
        </p:nvSpPr>
        <p:spPr>
          <a:xfrm>
            <a:off x="8770256" y="3928361"/>
            <a:ext cx="1436915" cy="646331"/>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Design Cycle Report Out</a:t>
            </a:r>
          </a:p>
        </p:txBody>
      </p:sp>
      <p:cxnSp>
        <p:nvCxnSpPr>
          <p:cNvPr id="22" name="Straight Connector 21"/>
          <p:cNvCxnSpPr/>
          <p:nvPr/>
        </p:nvCxnSpPr>
        <p:spPr>
          <a:xfrm flipV="1">
            <a:off x="1421615" y="2133320"/>
            <a:ext cx="0" cy="642257"/>
          </a:xfrm>
          <a:prstGeom prst="line">
            <a:avLst/>
          </a:prstGeom>
          <a:ln w="12700">
            <a:prstDash val="dash"/>
            <a:head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225616" y="2133320"/>
            <a:ext cx="0" cy="642257"/>
          </a:xfrm>
          <a:prstGeom prst="line">
            <a:avLst/>
          </a:prstGeom>
          <a:ln w="12700">
            <a:prstDash val="dash"/>
            <a:headEnd type="oval"/>
          </a:ln>
        </p:spPr>
        <p:style>
          <a:lnRef idx="1">
            <a:schemeClr val="accent1"/>
          </a:lnRef>
          <a:fillRef idx="0">
            <a:schemeClr val="accent1"/>
          </a:fillRef>
          <a:effectRef idx="0">
            <a:schemeClr val="accent1"/>
          </a:effectRef>
          <a:fontRef idx="minor">
            <a:schemeClr val="tx1"/>
          </a:fontRef>
        </p:style>
      </p:cxnSp>
      <p:cxnSp>
        <p:nvCxnSpPr>
          <p:cNvPr id="24" name="Elbow Connector 23"/>
          <p:cNvCxnSpPr/>
          <p:nvPr/>
        </p:nvCxnSpPr>
        <p:spPr>
          <a:xfrm rot="5400000">
            <a:off x="2971994" y="3054482"/>
            <a:ext cx="1816931" cy="616861"/>
          </a:xfrm>
          <a:prstGeom prst="bentConnector4">
            <a:avLst>
              <a:gd name="adj1" fmla="val -378"/>
              <a:gd name="adj2" fmla="val 137059"/>
            </a:avLst>
          </a:prstGeom>
          <a:ln w="12700">
            <a:prstDash val="dash"/>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5978156" y="2135133"/>
            <a:ext cx="0" cy="642257"/>
          </a:xfrm>
          <a:prstGeom prst="line">
            <a:avLst/>
          </a:prstGeom>
          <a:ln w="12700">
            <a:prstDash val="dash"/>
            <a:headEnd type="ova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7672494" y="2118797"/>
            <a:ext cx="0" cy="642257"/>
          </a:xfrm>
          <a:prstGeom prst="line">
            <a:avLst/>
          </a:prstGeom>
          <a:ln w="12700">
            <a:prstDash val="dash"/>
            <a:headEnd type="oval"/>
          </a:ln>
        </p:spPr>
        <p:style>
          <a:lnRef idx="1">
            <a:schemeClr val="accent1"/>
          </a:lnRef>
          <a:fillRef idx="0">
            <a:schemeClr val="accent1"/>
          </a:fillRef>
          <a:effectRef idx="0">
            <a:schemeClr val="accent1"/>
          </a:effectRef>
          <a:fontRef idx="minor">
            <a:schemeClr val="tx1"/>
          </a:fontRef>
        </p:style>
      </p:cxnSp>
      <p:cxnSp>
        <p:nvCxnSpPr>
          <p:cNvPr id="27" name="Elbow Connector 26"/>
          <p:cNvCxnSpPr/>
          <p:nvPr/>
        </p:nvCxnSpPr>
        <p:spPr>
          <a:xfrm rot="5400000">
            <a:off x="6245676" y="3270457"/>
            <a:ext cx="2181043" cy="549024"/>
          </a:xfrm>
          <a:prstGeom prst="bentConnector4">
            <a:avLst>
              <a:gd name="adj1" fmla="val 1233"/>
              <a:gd name="adj2" fmla="val 141638"/>
            </a:avLst>
          </a:prstGeom>
          <a:ln w="12700">
            <a:prstDash val="dash"/>
            <a:tailEnd type="ova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9339636" y="2107878"/>
            <a:ext cx="0" cy="642257"/>
          </a:xfrm>
          <a:prstGeom prst="line">
            <a:avLst/>
          </a:prstGeom>
          <a:ln w="12700">
            <a:prstDash val="dash"/>
            <a:headEnd type="oval"/>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rot="5400000">
            <a:off x="8142795" y="3021349"/>
            <a:ext cx="1801543" cy="616857"/>
          </a:xfrm>
          <a:prstGeom prst="bentConnector4">
            <a:avLst>
              <a:gd name="adj1" fmla="val 369"/>
              <a:gd name="adj2" fmla="val 113734"/>
            </a:avLst>
          </a:prstGeom>
          <a:ln w="12700">
            <a:prstDash val="dash"/>
            <a:tailEnd type="ova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1619162" y="2063940"/>
            <a:ext cx="0" cy="642257"/>
          </a:xfrm>
          <a:prstGeom prst="line">
            <a:avLst/>
          </a:prstGeom>
          <a:ln w="12700">
            <a:prstDash val="dash"/>
            <a:headEnd type="oval"/>
          </a:ln>
        </p:spPr>
        <p:style>
          <a:lnRef idx="1">
            <a:schemeClr val="accent1"/>
          </a:lnRef>
          <a:fillRef idx="0">
            <a:schemeClr val="accent1"/>
          </a:fillRef>
          <a:effectRef idx="0">
            <a:schemeClr val="accent1"/>
          </a:effectRef>
          <a:fontRef idx="minor">
            <a:schemeClr val="tx1"/>
          </a:fontRef>
        </p:style>
      </p:cxnSp>
      <p:sp>
        <p:nvSpPr>
          <p:cNvPr id="54" name="Title 7"/>
          <p:cNvSpPr txBox="1">
            <a:spLocks/>
          </p:cNvSpPr>
          <p:nvPr/>
        </p:nvSpPr>
        <p:spPr>
          <a:xfrm>
            <a:off x="2901540" y="5237026"/>
            <a:ext cx="6702844" cy="327987"/>
          </a:xfrm>
          <a:prstGeom prst="rect">
            <a:avLst/>
          </a:prstGeom>
          <a:solidFill>
            <a:schemeClr val="bg1"/>
          </a:solid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000" dirty="0" smtClean="0">
                <a:solidFill>
                  <a:srgbClr val="002C6E"/>
                </a:solidFill>
              </a:rPr>
              <a:t> Weekly Team meetings / Bi-weekly </a:t>
            </a:r>
            <a:r>
              <a:rPr lang="en-US" sz="2000" dirty="0">
                <a:solidFill>
                  <a:srgbClr val="002C6E"/>
                </a:solidFill>
              </a:rPr>
              <a:t>mentor meetings</a:t>
            </a:r>
          </a:p>
        </p:txBody>
      </p:sp>
      <p:grpSp>
        <p:nvGrpSpPr>
          <p:cNvPr id="55" name="Group 54"/>
          <p:cNvGrpSpPr/>
          <p:nvPr/>
        </p:nvGrpSpPr>
        <p:grpSpPr>
          <a:xfrm>
            <a:off x="291233" y="5430760"/>
            <a:ext cx="11685734" cy="346509"/>
            <a:chOff x="293915" y="5582378"/>
            <a:chExt cx="11685734" cy="346509"/>
          </a:xfrm>
        </p:grpSpPr>
        <p:cxnSp>
          <p:nvCxnSpPr>
            <p:cNvPr id="56" name="Straight Connector 55"/>
            <p:cNvCxnSpPr/>
            <p:nvPr/>
          </p:nvCxnSpPr>
          <p:spPr>
            <a:xfrm>
              <a:off x="293915" y="5741992"/>
              <a:ext cx="11683197"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07339" y="5582378"/>
              <a:ext cx="0" cy="346509"/>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11979649" y="5582378"/>
              <a:ext cx="0" cy="346509"/>
            </a:xfrm>
            <a:prstGeom prst="line">
              <a:avLst/>
            </a:prstGeom>
            <a:ln w="4762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9983307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cxnSp>
        <p:nvCxnSpPr>
          <p:cNvPr id="3" name="Google Shape;854;p84"/>
          <p:cNvCxnSpPr/>
          <p:nvPr/>
        </p:nvCxnSpPr>
        <p:spPr>
          <a:xfrm>
            <a:off x="5574082" y="864296"/>
            <a:ext cx="0" cy="4208745"/>
          </a:xfrm>
          <a:prstGeom prst="straightConnector1">
            <a:avLst/>
          </a:prstGeom>
          <a:noFill/>
          <a:ln w="12700" cap="flat" cmpd="sng">
            <a:solidFill>
              <a:schemeClr val="dk1"/>
            </a:solidFill>
            <a:prstDash val="dot"/>
            <a:round/>
            <a:headEnd type="triangle" w="med" len="med"/>
            <a:tailEnd type="triangle" w="med" len="med"/>
          </a:ln>
        </p:spPr>
      </p:cxnSp>
      <p:cxnSp>
        <p:nvCxnSpPr>
          <p:cNvPr id="4" name="Google Shape;855;p84"/>
          <p:cNvCxnSpPr>
            <a:stCxn id="7" idx="3"/>
          </p:cNvCxnSpPr>
          <p:nvPr/>
        </p:nvCxnSpPr>
        <p:spPr>
          <a:xfrm>
            <a:off x="1684752" y="2854214"/>
            <a:ext cx="8348596" cy="47231"/>
          </a:xfrm>
          <a:prstGeom prst="straightConnector1">
            <a:avLst/>
          </a:prstGeom>
          <a:noFill/>
          <a:ln w="12700" cap="flat" cmpd="sng">
            <a:solidFill>
              <a:schemeClr val="dk1"/>
            </a:solidFill>
            <a:prstDash val="dot"/>
            <a:round/>
            <a:headEnd type="triangle" w="med" len="med"/>
            <a:tailEnd type="triangle" w="med" len="med"/>
          </a:ln>
        </p:spPr>
      </p:cxnSp>
      <p:sp>
        <p:nvSpPr>
          <p:cNvPr id="5" name="Google Shape;856;p84"/>
          <p:cNvSpPr txBox="1"/>
          <p:nvPr/>
        </p:nvSpPr>
        <p:spPr>
          <a:xfrm>
            <a:off x="1012242" y="259088"/>
            <a:ext cx="9144000" cy="400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2400" b="1" dirty="0">
                <a:solidFill>
                  <a:schemeClr val="dk1"/>
                </a:solidFill>
                <a:latin typeface="Calibri"/>
                <a:ea typeface="Calibri"/>
                <a:cs typeface="Calibri"/>
                <a:sym typeface="Calibri"/>
              </a:rPr>
              <a:t>Devastating</a:t>
            </a:r>
            <a:endParaRPr sz="2400" b="1" dirty="0">
              <a:solidFill>
                <a:schemeClr val="dk1"/>
              </a:solidFill>
              <a:latin typeface="Calibri"/>
              <a:ea typeface="Calibri"/>
              <a:cs typeface="Calibri"/>
              <a:sym typeface="Calibri"/>
            </a:endParaRPr>
          </a:p>
        </p:txBody>
      </p:sp>
      <p:sp>
        <p:nvSpPr>
          <p:cNvPr id="6" name="Google Shape;857;p84"/>
          <p:cNvSpPr txBox="1"/>
          <p:nvPr/>
        </p:nvSpPr>
        <p:spPr>
          <a:xfrm>
            <a:off x="1002082" y="5175399"/>
            <a:ext cx="9144000" cy="400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2400" b="1" dirty="0">
                <a:solidFill>
                  <a:schemeClr val="dk1"/>
                </a:solidFill>
                <a:latin typeface="Calibri"/>
                <a:ea typeface="Calibri"/>
                <a:cs typeface="Calibri"/>
                <a:sym typeface="Calibri"/>
              </a:rPr>
              <a:t>No big deal</a:t>
            </a:r>
            <a:endParaRPr sz="2400" b="1" dirty="0">
              <a:solidFill>
                <a:schemeClr val="dk1"/>
              </a:solidFill>
              <a:latin typeface="Calibri"/>
              <a:ea typeface="Calibri"/>
              <a:cs typeface="Calibri"/>
              <a:sym typeface="Calibri"/>
            </a:endParaRPr>
          </a:p>
        </p:txBody>
      </p:sp>
      <p:sp>
        <p:nvSpPr>
          <p:cNvPr id="7" name="Google Shape;859;p84"/>
          <p:cNvSpPr txBox="1"/>
          <p:nvPr/>
        </p:nvSpPr>
        <p:spPr>
          <a:xfrm>
            <a:off x="130152" y="2654114"/>
            <a:ext cx="1554600" cy="400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2400" b="1">
                <a:solidFill>
                  <a:schemeClr val="dk1"/>
                </a:solidFill>
                <a:latin typeface="Calibri"/>
                <a:ea typeface="Calibri"/>
                <a:cs typeface="Calibri"/>
                <a:sym typeface="Calibri"/>
              </a:rPr>
              <a:t>Certain</a:t>
            </a:r>
            <a:endParaRPr sz="2400" b="1">
              <a:solidFill>
                <a:schemeClr val="dk1"/>
              </a:solidFill>
              <a:latin typeface="Calibri"/>
              <a:ea typeface="Calibri"/>
              <a:cs typeface="Calibri"/>
              <a:sym typeface="Calibri"/>
            </a:endParaRPr>
          </a:p>
        </p:txBody>
      </p:sp>
      <p:sp>
        <p:nvSpPr>
          <p:cNvPr id="9" name="Google Shape;860;p84"/>
          <p:cNvSpPr txBox="1"/>
          <p:nvPr/>
        </p:nvSpPr>
        <p:spPr>
          <a:xfrm>
            <a:off x="10146082" y="2701345"/>
            <a:ext cx="1554600" cy="400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2400" b="1" dirty="0">
                <a:solidFill>
                  <a:schemeClr val="dk1"/>
                </a:solidFill>
                <a:latin typeface="Calibri"/>
                <a:ea typeface="Calibri"/>
                <a:cs typeface="Calibri"/>
                <a:sym typeface="Calibri"/>
              </a:rPr>
              <a:t>Uncertain</a:t>
            </a:r>
            <a:endParaRPr sz="2400" b="1" dirty="0">
              <a:solidFill>
                <a:schemeClr val="dk1"/>
              </a:solidFill>
              <a:latin typeface="Calibri"/>
              <a:ea typeface="Calibri"/>
              <a:cs typeface="Calibri"/>
              <a:sym typeface="Calibri"/>
            </a:endParaRPr>
          </a:p>
        </p:txBody>
      </p:sp>
      <p:sp>
        <p:nvSpPr>
          <p:cNvPr id="10" name="Google Shape;721;p75"/>
          <p:cNvSpPr txBox="1"/>
          <p:nvPr/>
        </p:nvSpPr>
        <p:spPr>
          <a:xfrm rot="16200000">
            <a:off x="4055847" y="1823314"/>
            <a:ext cx="2523626" cy="400110"/>
          </a:xfrm>
          <a:prstGeom prst="rect">
            <a:avLst/>
          </a:prstGeom>
          <a:noFill/>
          <a:ln>
            <a:noFill/>
          </a:ln>
        </p:spPr>
        <p:txBody>
          <a:bodyPr spcFirstLastPara="1" wrap="square" lIns="91425" tIns="45700" rIns="91425" bIns="45700" anchor="t" anchorCtr="0">
            <a:noAutofit/>
          </a:bodyPr>
          <a:lstStyle/>
          <a:p>
            <a:pPr lvl="0" algn="ctr"/>
            <a:r>
              <a:rPr lang="en" sz="2400" b="1" dirty="0" smtClean="0">
                <a:solidFill>
                  <a:schemeClr val="accent2">
                    <a:lumMod val="75000"/>
                  </a:schemeClr>
                </a:solidFill>
                <a:latin typeface="Calibri"/>
                <a:ea typeface="Calibri"/>
                <a:cs typeface="Calibri"/>
                <a:sym typeface="Calibri"/>
              </a:rPr>
              <a:t>If not true </a:t>
            </a:r>
            <a:endParaRPr sz="2400" b="1" dirty="0">
              <a:solidFill>
                <a:schemeClr val="accent2">
                  <a:lumMod val="75000"/>
                </a:schemeClr>
              </a:solidFill>
              <a:latin typeface="Calibri"/>
              <a:ea typeface="Calibri"/>
              <a:cs typeface="Calibri"/>
              <a:sym typeface="Calibri"/>
            </a:endParaRPr>
          </a:p>
        </p:txBody>
      </p:sp>
      <p:sp>
        <p:nvSpPr>
          <p:cNvPr id="11" name="Google Shape;721;p75"/>
          <p:cNvSpPr txBox="1"/>
          <p:nvPr/>
        </p:nvSpPr>
        <p:spPr>
          <a:xfrm>
            <a:off x="5974192" y="2522473"/>
            <a:ext cx="3036082" cy="331741"/>
          </a:xfrm>
          <a:prstGeom prst="rect">
            <a:avLst/>
          </a:prstGeom>
          <a:noFill/>
          <a:ln>
            <a:noFill/>
          </a:ln>
        </p:spPr>
        <p:txBody>
          <a:bodyPr spcFirstLastPara="1" wrap="square" lIns="91425" tIns="45700" rIns="91425" bIns="45700" anchor="t" anchorCtr="0">
            <a:noAutofit/>
          </a:bodyPr>
          <a:lstStyle/>
          <a:p>
            <a:pPr lvl="0" algn="ctr"/>
            <a:r>
              <a:rPr lang="en" sz="2400" b="1" dirty="0" smtClean="0">
                <a:solidFill>
                  <a:schemeClr val="accent2">
                    <a:lumMod val="75000"/>
                  </a:schemeClr>
                </a:solidFill>
                <a:latin typeface="Calibri"/>
                <a:ea typeface="Calibri"/>
                <a:cs typeface="Calibri"/>
                <a:sym typeface="Calibri"/>
              </a:rPr>
              <a:t>Likelihood to be true</a:t>
            </a:r>
            <a:endParaRPr sz="2400" b="1" dirty="0">
              <a:solidFill>
                <a:schemeClr val="accent2">
                  <a:lumMod val="75000"/>
                </a:schemeClr>
              </a:solidFill>
              <a:latin typeface="Calibri"/>
              <a:ea typeface="Calibri"/>
              <a:cs typeface="Calibri"/>
              <a:sym typeface="Calibri"/>
            </a:endParaRPr>
          </a:p>
        </p:txBody>
      </p:sp>
    </p:spTree>
    <p:extLst>
      <p:ext uri="{BB962C8B-B14F-4D97-AF65-F5344CB8AC3E}">
        <p14:creationId xmlns:p14="http://schemas.microsoft.com/office/powerpoint/2010/main" val="390838731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cxnSp>
        <p:nvCxnSpPr>
          <p:cNvPr id="3" name="Google Shape;854;p84"/>
          <p:cNvCxnSpPr/>
          <p:nvPr/>
        </p:nvCxnSpPr>
        <p:spPr>
          <a:xfrm>
            <a:off x="5573499" y="1180214"/>
            <a:ext cx="0" cy="3732028"/>
          </a:xfrm>
          <a:prstGeom prst="straightConnector1">
            <a:avLst/>
          </a:prstGeom>
          <a:noFill/>
          <a:ln w="12700" cap="flat" cmpd="sng">
            <a:solidFill>
              <a:schemeClr val="dk1"/>
            </a:solidFill>
            <a:prstDash val="dot"/>
            <a:round/>
            <a:headEnd type="triangle" w="med" len="med"/>
            <a:tailEnd type="triangle" w="med" len="med"/>
          </a:ln>
        </p:spPr>
      </p:cxnSp>
      <p:cxnSp>
        <p:nvCxnSpPr>
          <p:cNvPr id="4" name="Google Shape;855;p84"/>
          <p:cNvCxnSpPr>
            <a:stCxn id="7" idx="3"/>
          </p:cNvCxnSpPr>
          <p:nvPr/>
        </p:nvCxnSpPr>
        <p:spPr>
          <a:xfrm>
            <a:off x="1684752" y="2854214"/>
            <a:ext cx="8348596" cy="47231"/>
          </a:xfrm>
          <a:prstGeom prst="straightConnector1">
            <a:avLst/>
          </a:prstGeom>
          <a:noFill/>
          <a:ln w="12700" cap="flat" cmpd="sng">
            <a:solidFill>
              <a:schemeClr val="dk1"/>
            </a:solidFill>
            <a:prstDash val="dot"/>
            <a:round/>
            <a:headEnd type="triangle" w="med" len="med"/>
            <a:tailEnd type="triangle" w="med" len="med"/>
          </a:ln>
        </p:spPr>
      </p:cxnSp>
      <p:sp>
        <p:nvSpPr>
          <p:cNvPr id="5" name="Google Shape;856;p84"/>
          <p:cNvSpPr txBox="1"/>
          <p:nvPr/>
        </p:nvSpPr>
        <p:spPr>
          <a:xfrm>
            <a:off x="1012242" y="259088"/>
            <a:ext cx="9144000" cy="400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2400" b="1" dirty="0" smtClean="0">
                <a:solidFill>
                  <a:schemeClr val="dk1"/>
                </a:solidFill>
                <a:latin typeface="Calibri"/>
                <a:ea typeface="Calibri"/>
                <a:cs typeface="Calibri"/>
                <a:sym typeface="Calibri"/>
              </a:rPr>
              <a:t>Devastating</a:t>
            </a:r>
            <a:br>
              <a:rPr lang="en" sz="2400" b="1" dirty="0" smtClean="0">
                <a:solidFill>
                  <a:schemeClr val="dk1"/>
                </a:solidFill>
                <a:latin typeface="Calibri"/>
                <a:ea typeface="Calibri"/>
                <a:cs typeface="Calibri"/>
                <a:sym typeface="Calibri"/>
              </a:rPr>
            </a:br>
            <a:r>
              <a:rPr lang="en" sz="2400" dirty="0" smtClean="0">
                <a:solidFill>
                  <a:schemeClr val="dk1"/>
                </a:solidFill>
                <a:latin typeface="Calibri"/>
                <a:ea typeface="Calibri"/>
                <a:cs typeface="Calibri"/>
                <a:sym typeface="Calibri"/>
              </a:rPr>
              <a:t>if you’re wrong</a:t>
            </a:r>
            <a:endParaRPr sz="2400" b="1" dirty="0">
              <a:solidFill>
                <a:schemeClr val="dk1"/>
              </a:solidFill>
              <a:latin typeface="Calibri"/>
              <a:ea typeface="Calibri"/>
              <a:cs typeface="Calibri"/>
              <a:sym typeface="Calibri"/>
            </a:endParaRPr>
          </a:p>
        </p:txBody>
      </p:sp>
      <p:sp>
        <p:nvSpPr>
          <p:cNvPr id="6" name="Google Shape;857;p84"/>
          <p:cNvSpPr txBox="1"/>
          <p:nvPr/>
        </p:nvSpPr>
        <p:spPr>
          <a:xfrm>
            <a:off x="1002082" y="5175398"/>
            <a:ext cx="9144000" cy="751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2400" b="1" dirty="0">
                <a:solidFill>
                  <a:schemeClr val="dk1"/>
                </a:solidFill>
                <a:latin typeface="Calibri"/>
                <a:ea typeface="Calibri"/>
                <a:cs typeface="Calibri"/>
                <a:sym typeface="Calibri"/>
              </a:rPr>
              <a:t>No big </a:t>
            </a:r>
            <a:r>
              <a:rPr lang="en" sz="2400" b="1" dirty="0" smtClean="0">
                <a:solidFill>
                  <a:schemeClr val="dk1"/>
                </a:solidFill>
                <a:latin typeface="Calibri"/>
                <a:ea typeface="Calibri"/>
                <a:cs typeface="Calibri"/>
                <a:sym typeface="Calibri"/>
              </a:rPr>
              <a:t>deal </a:t>
            </a:r>
            <a:endParaRPr lang="en" sz="2400" dirty="0" smtClean="0">
              <a:solidFill>
                <a:schemeClr val="dk1"/>
              </a:solidFill>
              <a:latin typeface="Calibri"/>
              <a:ea typeface="Calibri"/>
              <a:cs typeface="Calibri"/>
              <a:sym typeface="Calibri"/>
            </a:endParaRPr>
          </a:p>
          <a:p>
            <a:pPr marL="0" marR="0" lvl="0" indent="0" algn="ctr" rtl="0">
              <a:spcBef>
                <a:spcPts val="0"/>
              </a:spcBef>
              <a:spcAft>
                <a:spcPts val="0"/>
              </a:spcAft>
              <a:buNone/>
            </a:pPr>
            <a:r>
              <a:rPr lang="en-US" sz="2400" dirty="0" smtClean="0">
                <a:solidFill>
                  <a:schemeClr val="dk1"/>
                </a:solidFill>
                <a:latin typeface="Calibri"/>
                <a:ea typeface="Calibri"/>
                <a:cs typeface="Calibri"/>
                <a:sym typeface="Calibri"/>
              </a:rPr>
              <a:t>if you’re wrong</a:t>
            </a:r>
            <a:endParaRPr sz="2400" dirty="0">
              <a:solidFill>
                <a:schemeClr val="dk1"/>
              </a:solidFill>
              <a:latin typeface="Calibri"/>
              <a:ea typeface="Calibri"/>
              <a:cs typeface="Calibri"/>
              <a:sym typeface="Calibri"/>
            </a:endParaRPr>
          </a:p>
        </p:txBody>
      </p:sp>
      <p:sp>
        <p:nvSpPr>
          <p:cNvPr id="7" name="Google Shape;859;p84"/>
          <p:cNvSpPr txBox="1"/>
          <p:nvPr/>
        </p:nvSpPr>
        <p:spPr>
          <a:xfrm>
            <a:off x="130152" y="2654114"/>
            <a:ext cx="1554600" cy="400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2400" b="1" dirty="0" smtClean="0">
                <a:solidFill>
                  <a:schemeClr val="dk1"/>
                </a:solidFill>
                <a:latin typeface="Calibri"/>
                <a:ea typeface="Calibri"/>
                <a:cs typeface="Calibri"/>
                <a:sym typeface="Calibri"/>
              </a:rPr>
              <a:t>I Am Sure</a:t>
            </a:r>
            <a:br>
              <a:rPr lang="en" sz="2400" b="1" dirty="0" smtClean="0">
                <a:solidFill>
                  <a:schemeClr val="dk1"/>
                </a:solidFill>
                <a:latin typeface="Calibri"/>
                <a:ea typeface="Calibri"/>
                <a:cs typeface="Calibri"/>
                <a:sym typeface="Calibri"/>
              </a:rPr>
            </a:br>
            <a:r>
              <a:rPr lang="en" sz="2400" dirty="0">
                <a:solidFill>
                  <a:schemeClr val="dk1"/>
                </a:solidFill>
                <a:latin typeface="Calibri"/>
                <a:ea typeface="Calibri"/>
                <a:cs typeface="Calibri"/>
                <a:sym typeface="Calibri"/>
              </a:rPr>
              <a:t>t</a:t>
            </a:r>
            <a:r>
              <a:rPr lang="en" sz="2400" dirty="0" smtClean="0">
                <a:solidFill>
                  <a:schemeClr val="dk1"/>
                </a:solidFill>
                <a:latin typeface="Calibri"/>
                <a:ea typeface="Calibri"/>
                <a:cs typeface="Calibri"/>
                <a:sym typeface="Calibri"/>
              </a:rPr>
              <a:t>his is true</a:t>
            </a:r>
            <a:endParaRPr sz="2400" b="1" dirty="0">
              <a:solidFill>
                <a:schemeClr val="dk1"/>
              </a:solidFill>
              <a:latin typeface="Calibri"/>
              <a:ea typeface="Calibri"/>
              <a:cs typeface="Calibri"/>
              <a:sym typeface="Calibri"/>
            </a:endParaRPr>
          </a:p>
        </p:txBody>
      </p:sp>
      <p:sp>
        <p:nvSpPr>
          <p:cNvPr id="9" name="Google Shape;860;p84"/>
          <p:cNvSpPr txBox="1"/>
          <p:nvPr/>
        </p:nvSpPr>
        <p:spPr>
          <a:xfrm>
            <a:off x="10156242" y="2609803"/>
            <a:ext cx="1773488" cy="36731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2400" b="1" dirty="0" smtClean="0">
                <a:solidFill>
                  <a:schemeClr val="dk1"/>
                </a:solidFill>
                <a:latin typeface="Calibri"/>
                <a:ea typeface="Calibri"/>
                <a:cs typeface="Calibri"/>
                <a:sym typeface="Calibri"/>
              </a:rPr>
              <a:t>No Idea</a:t>
            </a:r>
            <a:endParaRPr lang="en" sz="2400" dirty="0" smtClean="0">
              <a:solidFill>
                <a:schemeClr val="dk1"/>
              </a:solidFill>
              <a:latin typeface="Calibri"/>
              <a:ea typeface="Calibri"/>
              <a:cs typeface="Calibri"/>
              <a:sym typeface="Calibri"/>
            </a:endParaRPr>
          </a:p>
          <a:p>
            <a:pPr marL="0" marR="0" lvl="0" indent="0" algn="ctr" rtl="0">
              <a:spcBef>
                <a:spcPts val="0"/>
              </a:spcBef>
              <a:spcAft>
                <a:spcPts val="0"/>
              </a:spcAft>
              <a:buNone/>
            </a:pPr>
            <a:r>
              <a:rPr lang="en-US" sz="2400" dirty="0" smtClean="0">
                <a:solidFill>
                  <a:schemeClr val="dk1"/>
                </a:solidFill>
                <a:latin typeface="Calibri"/>
                <a:ea typeface="Calibri"/>
                <a:cs typeface="Calibri"/>
                <a:sym typeface="Calibri"/>
              </a:rPr>
              <a:t>if this is true</a:t>
            </a:r>
            <a:r>
              <a:rPr lang="en" sz="2400" b="1" dirty="0" smtClean="0">
                <a:solidFill>
                  <a:schemeClr val="dk1"/>
                </a:solidFill>
                <a:latin typeface="Calibri"/>
                <a:ea typeface="Calibri"/>
                <a:cs typeface="Calibri"/>
                <a:sym typeface="Calibri"/>
              </a:rPr>
              <a:t> </a:t>
            </a:r>
            <a:endParaRPr sz="2400" b="1" dirty="0">
              <a:solidFill>
                <a:schemeClr val="dk1"/>
              </a:solidFill>
              <a:latin typeface="Calibri"/>
              <a:ea typeface="Calibri"/>
              <a:cs typeface="Calibri"/>
              <a:sym typeface="Calibri"/>
            </a:endParaRPr>
          </a:p>
        </p:txBody>
      </p:sp>
      <p:sp>
        <p:nvSpPr>
          <p:cNvPr id="11" name="Google Shape;721;p75"/>
          <p:cNvSpPr txBox="1"/>
          <p:nvPr/>
        </p:nvSpPr>
        <p:spPr>
          <a:xfrm>
            <a:off x="5974192" y="2522473"/>
            <a:ext cx="3036082" cy="331741"/>
          </a:xfrm>
          <a:prstGeom prst="rect">
            <a:avLst/>
          </a:prstGeom>
          <a:noFill/>
          <a:ln>
            <a:noFill/>
          </a:ln>
        </p:spPr>
        <p:txBody>
          <a:bodyPr spcFirstLastPara="1" wrap="square" lIns="91425" tIns="45700" rIns="91425" bIns="45700" anchor="t" anchorCtr="0">
            <a:noAutofit/>
          </a:bodyPr>
          <a:lstStyle/>
          <a:p>
            <a:pPr lvl="0" algn="ctr"/>
            <a:r>
              <a:rPr lang="en" sz="2400" b="1" dirty="0" smtClean="0">
                <a:solidFill>
                  <a:schemeClr val="accent2">
                    <a:lumMod val="75000"/>
                  </a:schemeClr>
                </a:solidFill>
                <a:latin typeface="Calibri"/>
                <a:ea typeface="Calibri"/>
                <a:cs typeface="Calibri"/>
                <a:sym typeface="Calibri"/>
              </a:rPr>
              <a:t>Likelihood to be true</a:t>
            </a:r>
            <a:endParaRPr sz="2400" b="1" dirty="0">
              <a:solidFill>
                <a:schemeClr val="accent2">
                  <a:lumMod val="75000"/>
                </a:schemeClr>
              </a:solidFill>
              <a:latin typeface="Calibri"/>
              <a:ea typeface="Calibri"/>
              <a:cs typeface="Calibri"/>
              <a:sym typeface="Calibri"/>
            </a:endParaRPr>
          </a:p>
        </p:txBody>
      </p:sp>
      <p:sp>
        <p:nvSpPr>
          <p:cNvPr id="12" name="Google Shape;858;p84"/>
          <p:cNvSpPr/>
          <p:nvPr/>
        </p:nvSpPr>
        <p:spPr>
          <a:xfrm>
            <a:off x="130151" y="104591"/>
            <a:ext cx="2340819" cy="1401528"/>
          </a:xfrm>
          <a:prstGeom prst="roundRect">
            <a:avLst>
              <a:gd name="adj" fmla="val 16667"/>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400">
                <a:solidFill>
                  <a:schemeClr val="dk1"/>
                </a:solidFill>
                <a:latin typeface="Calibri"/>
                <a:ea typeface="Calibri"/>
                <a:cs typeface="Calibri"/>
                <a:sym typeface="Calibri"/>
              </a:rPr>
              <a:t>Patients will </a:t>
            </a:r>
            <a:r>
              <a:rPr lang="en" sz="2400" b="1">
                <a:solidFill>
                  <a:schemeClr val="dk1"/>
                </a:solidFill>
                <a:latin typeface="Calibri"/>
                <a:ea typeface="Calibri"/>
                <a:cs typeface="Calibri"/>
                <a:sym typeface="Calibri"/>
              </a:rPr>
              <a:t>ACTUALLY</a:t>
            </a:r>
            <a:r>
              <a:rPr lang="en" sz="2400">
                <a:solidFill>
                  <a:schemeClr val="dk1"/>
                </a:solidFill>
                <a:latin typeface="Calibri"/>
                <a:ea typeface="Calibri"/>
                <a:cs typeface="Calibri"/>
                <a:sym typeface="Calibri"/>
              </a:rPr>
              <a:t> be more adherent</a:t>
            </a:r>
            <a:endParaRPr sz="2400">
              <a:solidFill>
                <a:schemeClr val="dk1"/>
              </a:solidFill>
              <a:latin typeface="Calibri"/>
              <a:ea typeface="Calibri"/>
              <a:cs typeface="Calibri"/>
              <a:sym typeface="Calibri"/>
            </a:endParaRPr>
          </a:p>
        </p:txBody>
      </p:sp>
      <p:sp>
        <p:nvSpPr>
          <p:cNvPr id="13" name="Google Shape;861;p84"/>
          <p:cNvSpPr/>
          <p:nvPr/>
        </p:nvSpPr>
        <p:spPr>
          <a:xfrm>
            <a:off x="130152" y="4510988"/>
            <a:ext cx="2340819" cy="1401528"/>
          </a:xfrm>
          <a:prstGeom prst="roundRect">
            <a:avLst>
              <a:gd name="adj" fmla="val 16667"/>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400">
                <a:solidFill>
                  <a:schemeClr val="dk1"/>
                </a:solidFill>
                <a:latin typeface="Calibri"/>
                <a:ea typeface="Calibri"/>
                <a:cs typeface="Calibri"/>
                <a:sym typeface="Calibri"/>
              </a:rPr>
              <a:t>We can get the pill boxes to the patients in time</a:t>
            </a:r>
            <a:endParaRPr sz="2400">
              <a:solidFill>
                <a:schemeClr val="dk1"/>
              </a:solidFill>
              <a:latin typeface="Calibri"/>
              <a:ea typeface="Calibri"/>
              <a:cs typeface="Calibri"/>
              <a:sym typeface="Calibri"/>
            </a:endParaRPr>
          </a:p>
        </p:txBody>
      </p:sp>
      <p:sp>
        <p:nvSpPr>
          <p:cNvPr id="14" name="Google Shape;862;p84"/>
          <p:cNvSpPr/>
          <p:nvPr/>
        </p:nvSpPr>
        <p:spPr>
          <a:xfrm>
            <a:off x="9752971" y="4525616"/>
            <a:ext cx="2340819" cy="1401528"/>
          </a:xfrm>
          <a:prstGeom prst="roundRect">
            <a:avLst>
              <a:gd name="adj" fmla="val 16667"/>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400" dirty="0">
                <a:solidFill>
                  <a:schemeClr val="dk1"/>
                </a:solidFill>
                <a:latin typeface="Calibri"/>
                <a:ea typeface="Calibri"/>
                <a:cs typeface="Calibri"/>
                <a:sym typeface="Calibri"/>
              </a:rPr>
              <a:t>Local Pharmacies are willing to fill the pill boxes</a:t>
            </a:r>
            <a:endParaRPr sz="2400" dirty="0">
              <a:solidFill>
                <a:schemeClr val="dk1"/>
              </a:solidFill>
              <a:latin typeface="Calibri"/>
              <a:ea typeface="Calibri"/>
              <a:cs typeface="Calibri"/>
              <a:sym typeface="Calibri"/>
            </a:endParaRPr>
          </a:p>
        </p:txBody>
      </p:sp>
      <p:sp>
        <p:nvSpPr>
          <p:cNvPr id="15" name="Google Shape;863;p84"/>
          <p:cNvSpPr/>
          <p:nvPr/>
        </p:nvSpPr>
        <p:spPr>
          <a:xfrm>
            <a:off x="9752972" y="92863"/>
            <a:ext cx="2340819" cy="1401528"/>
          </a:xfrm>
          <a:prstGeom prst="roundRect">
            <a:avLst>
              <a:gd name="adj" fmla="val 16667"/>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400" dirty="0">
                <a:solidFill>
                  <a:schemeClr val="dk1"/>
                </a:solidFill>
                <a:latin typeface="Calibri"/>
                <a:ea typeface="Calibri"/>
                <a:cs typeface="Calibri"/>
                <a:sym typeface="Calibri"/>
              </a:rPr>
              <a:t>Insurance companies will cover the cost of the boxes</a:t>
            </a:r>
            <a:endParaRPr sz="24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1253649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cxnSp>
        <p:nvCxnSpPr>
          <p:cNvPr id="3" name="Google Shape;854;p84"/>
          <p:cNvCxnSpPr/>
          <p:nvPr/>
        </p:nvCxnSpPr>
        <p:spPr>
          <a:xfrm>
            <a:off x="5574082" y="864296"/>
            <a:ext cx="0" cy="4208745"/>
          </a:xfrm>
          <a:prstGeom prst="straightConnector1">
            <a:avLst/>
          </a:prstGeom>
          <a:noFill/>
          <a:ln w="12700" cap="flat" cmpd="sng">
            <a:solidFill>
              <a:schemeClr val="dk1"/>
            </a:solidFill>
            <a:prstDash val="dot"/>
            <a:round/>
            <a:headEnd type="triangle" w="med" len="med"/>
            <a:tailEnd type="triangle" w="med" len="med"/>
          </a:ln>
        </p:spPr>
      </p:cxnSp>
      <p:cxnSp>
        <p:nvCxnSpPr>
          <p:cNvPr id="4" name="Google Shape;855;p84"/>
          <p:cNvCxnSpPr>
            <a:stCxn id="7" idx="3"/>
          </p:cNvCxnSpPr>
          <p:nvPr/>
        </p:nvCxnSpPr>
        <p:spPr>
          <a:xfrm>
            <a:off x="1684752" y="2854214"/>
            <a:ext cx="8348596" cy="47231"/>
          </a:xfrm>
          <a:prstGeom prst="straightConnector1">
            <a:avLst/>
          </a:prstGeom>
          <a:noFill/>
          <a:ln w="12700" cap="flat" cmpd="sng">
            <a:solidFill>
              <a:schemeClr val="dk1"/>
            </a:solidFill>
            <a:prstDash val="dot"/>
            <a:round/>
            <a:headEnd type="triangle" w="med" len="med"/>
            <a:tailEnd type="triangle" w="med" len="med"/>
          </a:ln>
        </p:spPr>
      </p:cxnSp>
      <p:sp>
        <p:nvSpPr>
          <p:cNvPr id="5" name="Google Shape;856;p84"/>
          <p:cNvSpPr txBox="1"/>
          <p:nvPr/>
        </p:nvSpPr>
        <p:spPr>
          <a:xfrm>
            <a:off x="1012242" y="259088"/>
            <a:ext cx="9144000" cy="400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2400" b="1" dirty="0">
                <a:solidFill>
                  <a:schemeClr val="dk1"/>
                </a:solidFill>
                <a:latin typeface="Calibri"/>
                <a:ea typeface="Calibri"/>
                <a:cs typeface="Calibri"/>
                <a:sym typeface="Calibri"/>
              </a:rPr>
              <a:t>Devastating</a:t>
            </a:r>
            <a:endParaRPr sz="2400" b="1" dirty="0">
              <a:solidFill>
                <a:schemeClr val="dk1"/>
              </a:solidFill>
              <a:latin typeface="Calibri"/>
              <a:ea typeface="Calibri"/>
              <a:cs typeface="Calibri"/>
              <a:sym typeface="Calibri"/>
            </a:endParaRPr>
          </a:p>
        </p:txBody>
      </p:sp>
      <p:sp>
        <p:nvSpPr>
          <p:cNvPr id="6" name="Google Shape;857;p84"/>
          <p:cNvSpPr txBox="1"/>
          <p:nvPr/>
        </p:nvSpPr>
        <p:spPr>
          <a:xfrm>
            <a:off x="1002082" y="5175399"/>
            <a:ext cx="9144000" cy="400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2400" b="1" dirty="0">
                <a:solidFill>
                  <a:schemeClr val="dk1"/>
                </a:solidFill>
                <a:latin typeface="Calibri"/>
                <a:ea typeface="Calibri"/>
                <a:cs typeface="Calibri"/>
                <a:sym typeface="Calibri"/>
              </a:rPr>
              <a:t>No big deal</a:t>
            </a:r>
            <a:endParaRPr sz="2400" b="1" dirty="0">
              <a:solidFill>
                <a:schemeClr val="dk1"/>
              </a:solidFill>
              <a:latin typeface="Calibri"/>
              <a:ea typeface="Calibri"/>
              <a:cs typeface="Calibri"/>
              <a:sym typeface="Calibri"/>
            </a:endParaRPr>
          </a:p>
        </p:txBody>
      </p:sp>
      <p:sp>
        <p:nvSpPr>
          <p:cNvPr id="7" name="Google Shape;859;p84"/>
          <p:cNvSpPr txBox="1"/>
          <p:nvPr/>
        </p:nvSpPr>
        <p:spPr>
          <a:xfrm>
            <a:off x="130152" y="2654114"/>
            <a:ext cx="1554600" cy="400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2400" b="1">
                <a:solidFill>
                  <a:schemeClr val="dk1"/>
                </a:solidFill>
                <a:latin typeface="Calibri"/>
                <a:ea typeface="Calibri"/>
                <a:cs typeface="Calibri"/>
                <a:sym typeface="Calibri"/>
              </a:rPr>
              <a:t>Certain</a:t>
            </a:r>
            <a:endParaRPr sz="2400" b="1">
              <a:solidFill>
                <a:schemeClr val="dk1"/>
              </a:solidFill>
              <a:latin typeface="Calibri"/>
              <a:ea typeface="Calibri"/>
              <a:cs typeface="Calibri"/>
              <a:sym typeface="Calibri"/>
            </a:endParaRPr>
          </a:p>
        </p:txBody>
      </p:sp>
      <p:sp>
        <p:nvSpPr>
          <p:cNvPr id="9" name="Google Shape;860;p84"/>
          <p:cNvSpPr txBox="1"/>
          <p:nvPr/>
        </p:nvSpPr>
        <p:spPr>
          <a:xfrm>
            <a:off x="10146082" y="2701345"/>
            <a:ext cx="1554600" cy="400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2400" b="1" dirty="0">
                <a:solidFill>
                  <a:schemeClr val="dk1"/>
                </a:solidFill>
                <a:latin typeface="Calibri"/>
                <a:ea typeface="Calibri"/>
                <a:cs typeface="Calibri"/>
                <a:sym typeface="Calibri"/>
              </a:rPr>
              <a:t>Uncertain</a:t>
            </a:r>
            <a:endParaRPr sz="2400" b="1" dirty="0">
              <a:solidFill>
                <a:schemeClr val="dk1"/>
              </a:solidFill>
              <a:latin typeface="Calibri"/>
              <a:ea typeface="Calibri"/>
              <a:cs typeface="Calibri"/>
              <a:sym typeface="Calibri"/>
            </a:endParaRPr>
          </a:p>
        </p:txBody>
      </p:sp>
      <p:sp>
        <p:nvSpPr>
          <p:cNvPr id="10" name="Google Shape;721;p75"/>
          <p:cNvSpPr txBox="1"/>
          <p:nvPr/>
        </p:nvSpPr>
        <p:spPr>
          <a:xfrm rot="16200000">
            <a:off x="4055847" y="1823314"/>
            <a:ext cx="2523626" cy="400110"/>
          </a:xfrm>
          <a:prstGeom prst="rect">
            <a:avLst/>
          </a:prstGeom>
          <a:noFill/>
          <a:ln>
            <a:noFill/>
          </a:ln>
        </p:spPr>
        <p:txBody>
          <a:bodyPr spcFirstLastPara="1" wrap="square" lIns="91425" tIns="45700" rIns="91425" bIns="45700" anchor="t" anchorCtr="0">
            <a:noAutofit/>
          </a:bodyPr>
          <a:lstStyle/>
          <a:p>
            <a:pPr lvl="0" algn="ctr"/>
            <a:r>
              <a:rPr lang="en" sz="2400" b="1" dirty="0" smtClean="0">
                <a:solidFill>
                  <a:schemeClr val="accent2">
                    <a:lumMod val="75000"/>
                  </a:schemeClr>
                </a:solidFill>
                <a:latin typeface="Calibri"/>
                <a:ea typeface="Calibri"/>
                <a:cs typeface="Calibri"/>
                <a:sym typeface="Calibri"/>
              </a:rPr>
              <a:t>If not true </a:t>
            </a:r>
            <a:endParaRPr sz="2400" b="1" dirty="0">
              <a:solidFill>
                <a:schemeClr val="accent2">
                  <a:lumMod val="75000"/>
                </a:schemeClr>
              </a:solidFill>
              <a:latin typeface="Calibri"/>
              <a:ea typeface="Calibri"/>
              <a:cs typeface="Calibri"/>
              <a:sym typeface="Calibri"/>
            </a:endParaRPr>
          </a:p>
        </p:txBody>
      </p:sp>
      <p:sp>
        <p:nvSpPr>
          <p:cNvPr id="11" name="Google Shape;721;p75"/>
          <p:cNvSpPr txBox="1"/>
          <p:nvPr/>
        </p:nvSpPr>
        <p:spPr>
          <a:xfrm>
            <a:off x="5974192" y="2522473"/>
            <a:ext cx="3036082" cy="331741"/>
          </a:xfrm>
          <a:prstGeom prst="rect">
            <a:avLst/>
          </a:prstGeom>
          <a:noFill/>
          <a:ln>
            <a:noFill/>
          </a:ln>
        </p:spPr>
        <p:txBody>
          <a:bodyPr spcFirstLastPara="1" wrap="square" lIns="91425" tIns="45700" rIns="91425" bIns="45700" anchor="t" anchorCtr="0">
            <a:noAutofit/>
          </a:bodyPr>
          <a:lstStyle/>
          <a:p>
            <a:pPr lvl="0" algn="ctr"/>
            <a:r>
              <a:rPr lang="en" sz="2400" b="1" dirty="0" smtClean="0">
                <a:solidFill>
                  <a:schemeClr val="accent2">
                    <a:lumMod val="75000"/>
                  </a:schemeClr>
                </a:solidFill>
                <a:latin typeface="Calibri"/>
                <a:ea typeface="Calibri"/>
                <a:cs typeface="Calibri"/>
                <a:sym typeface="Calibri"/>
              </a:rPr>
              <a:t>Likelihood to be true</a:t>
            </a:r>
            <a:endParaRPr sz="2400" b="1" dirty="0">
              <a:solidFill>
                <a:schemeClr val="accent2">
                  <a:lumMod val="75000"/>
                </a:schemeClr>
              </a:solidFill>
              <a:latin typeface="Calibri"/>
              <a:ea typeface="Calibri"/>
              <a:cs typeface="Calibri"/>
              <a:sym typeface="Calibri"/>
            </a:endParaRPr>
          </a:p>
        </p:txBody>
      </p:sp>
      <p:sp>
        <p:nvSpPr>
          <p:cNvPr id="12" name="Google Shape;858;p84"/>
          <p:cNvSpPr/>
          <p:nvPr/>
        </p:nvSpPr>
        <p:spPr>
          <a:xfrm>
            <a:off x="6403071" y="979507"/>
            <a:ext cx="2340819" cy="1401528"/>
          </a:xfrm>
          <a:prstGeom prst="roundRect">
            <a:avLst>
              <a:gd name="adj" fmla="val 16667"/>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400">
                <a:solidFill>
                  <a:schemeClr val="dk1"/>
                </a:solidFill>
                <a:latin typeface="Calibri"/>
                <a:ea typeface="Calibri"/>
                <a:cs typeface="Calibri"/>
                <a:sym typeface="Calibri"/>
              </a:rPr>
              <a:t>Patients will </a:t>
            </a:r>
            <a:r>
              <a:rPr lang="en" sz="2400" b="1">
                <a:solidFill>
                  <a:schemeClr val="dk1"/>
                </a:solidFill>
                <a:latin typeface="Calibri"/>
                <a:ea typeface="Calibri"/>
                <a:cs typeface="Calibri"/>
                <a:sym typeface="Calibri"/>
              </a:rPr>
              <a:t>ACTUALLY</a:t>
            </a:r>
            <a:r>
              <a:rPr lang="en" sz="2400">
                <a:solidFill>
                  <a:schemeClr val="dk1"/>
                </a:solidFill>
                <a:latin typeface="Calibri"/>
                <a:ea typeface="Calibri"/>
                <a:cs typeface="Calibri"/>
                <a:sym typeface="Calibri"/>
              </a:rPr>
              <a:t> be more adherent</a:t>
            </a:r>
            <a:endParaRPr sz="2400">
              <a:solidFill>
                <a:schemeClr val="dk1"/>
              </a:solidFill>
              <a:latin typeface="Calibri"/>
              <a:ea typeface="Calibri"/>
              <a:cs typeface="Calibri"/>
              <a:sym typeface="Calibri"/>
            </a:endParaRPr>
          </a:p>
        </p:txBody>
      </p:sp>
      <p:sp>
        <p:nvSpPr>
          <p:cNvPr id="13" name="Google Shape;861;p84"/>
          <p:cNvSpPr/>
          <p:nvPr/>
        </p:nvSpPr>
        <p:spPr>
          <a:xfrm>
            <a:off x="2362292" y="965227"/>
            <a:ext cx="2340819" cy="1401528"/>
          </a:xfrm>
          <a:prstGeom prst="roundRect">
            <a:avLst>
              <a:gd name="adj" fmla="val 16667"/>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400">
                <a:solidFill>
                  <a:schemeClr val="dk1"/>
                </a:solidFill>
                <a:latin typeface="Calibri"/>
                <a:ea typeface="Calibri"/>
                <a:cs typeface="Calibri"/>
                <a:sym typeface="Calibri"/>
              </a:rPr>
              <a:t>We can get the pill boxes to the patients in time</a:t>
            </a:r>
            <a:endParaRPr sz="2400">
              <a:solidFill>
                <a:schemeClr val="dk1"/>
              </a:solidFill>
              <a:latin typeface="Calibri"/>
              <a:ea typeface="Calibri"/>
              <a:cs typeface="Calibri"/>
              <a:sym typeface="Calibri"/>
            </a:endParaRPr>
          </a:p>
        </p:txBody>
      </p:sp>
      <p:sp>
        <p:nvSpPr>
          <p:cNvPr id="14" name="Google Shape;862;p84"/>
          <p:cNvSpPr/>
          <p:nvPr/>
        </p:nvSpPr>
        <p:spPr>
          <a:xfrm>
            <a:off x="2356251" y="3285182"/>
            <a:ext cx="2340819" cy="1401528"/>
          </a:xfrm>
          <a:prstGeom prst="roundRect">
            <a:avLst>
              <a:gd name="adj" fmla="val 16667"/>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400" dirty="0" smtClean="0">
                <a:solidFill>
                  <a:schemeClr val="dk1"/>
                </a:solidFill>
                <a:latin typeface="Calibri"/>
                <a:ea typeface="Calibri"/>
                <a:cs typeface="Calibri"/>
                <a:sym typeface="Calibri"/>
              </a:rPr>
              <a:t>Local </a:t>
            </a:r>
            <a:r>
              <a:rPr lang="en" sz="2400" dirty="0">
                <a:solidFill>
                  <a:schemeClr val="dk1"/>
                </a:solidFill>
                <a:latin typeface="Calibri"/>
                <a:ea typeface="Calibri"/>
                <a:cs typeface="Calibri"/>
                <a:sym typeface="Calibri"/>
              </a:rPr>
              <a:t>Pharmacies are willing to fill the pill boxes</a:t>
            </a:r>
            <a:endParaRPr sz="2400" dirty="0">
              <a:solidFill>
                <a:schemeClr val="dk1"/>
              </a:solidFill>
              <a:latin typeface="Calibri"/>
              <a:ea typeface="Calibri"/>
              <a:cs typeface="Calibri"/>
              <a:sym typeface="Calibri"/>
            </a:endParaRPr>
          </a:p>
        </p:txBody>
      </p:sp>
      <p:sp>
        <p:nvSpPr>
          <p:cNvPr id="15" name="Google Shape;863;p84"/>
          <p:cNvSpPr/>
          <p:nvPr/>
        </p:nvSpPr>
        <p:spPr>
          <a:xfrm>
            <a:off x="6406893" y="3285182"/>
            <a:ext cx="2340819" cy="1401528"/>
          </a:xfrm>
          <a:prstGeom prst="roundRect">
            <a:avLst>
              <a:gd name="adj" fmla="val 16667"/>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400" dirty="0" smtClean="0">
                <a:solidFill>
                  <a:schemeClr val="dk1"/>
                </a:solidFill>
                <a:latin typeface="Calibri"/>
                <a:ea typeface="Calibri"/>
                <a:cs typeface="Calibri"/>
                <a:sym typeface="Calibri"/>
              </a:rPr>
              <a:t>Insurance </a:t>
            </a:r>
            <a:r>
              <a:rPr lang="en" sz="2400" dirty="0">
                <a:solidFill>
                  <a:schemeClr val="dk1"/>
                </a:solidFill>
                <a:latin typeface="Calibri"/>
                <a:ea typeface="Calibri"/>
                <a:cs typeface="Calibri"/>
                <a:sym typeface="Calibri"/>
              </a:rPr>
              <a:t>companies will cover the cost of the boxes</a:t>
            </a:r>
            <a:endParaRPr sz="24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5639409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oogle Shape;869;p85" descr="experiment1.jpg"/>
          <p:cNvPicPr preferRelativeResize="0"/>
          <p:nvPr/>
        </p:nvPicPr>
        <p:blipFill rotWithShape="1">
          <a:blip r:embed="rId3">
            <a:alphaModFix/>
          </a:blip>
          <a:srcRect/>
          <a:stretch/>
        </p:blipFill>
        <p:spPr>
          <a:xfrm>
            <a:off x="0" y="-40897"/>
            <a:ext cx="12192000" cy="6047705"/>
          </a:xfrm>
          <a:prstGeom prst="rect">
            <a:avLst/>
          </a:prstGeom>
          <a:noFill/>
          <a:ln>
            <a:noFill/>
          </a:ln>
        </p:spPr>
      </p:pic>
      <p:sp>
        <p:nvSpPr>
          <p:cNvPr id="17" name="Google Shape;873;p85"/>
          <p:cNvSpPr txBox="1"/>
          <p:nvPr/>
        </p:nvSpPr>
        <p:spPr>
          <a:xfrm>
            <a:off x="134620" y="150396"/>
            <a:ext cx="4318000" cy="189716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 sz="4800" b="1">
                <a:solidFill>
                  <a:schemeClr val="dk1"/>
                </a:solidFill>
                <a:latin typeface="Calibri"/>
                <a:ea typeface="Calibri"/>
                <a:cs typeface="Calibri"/>
                <a:sym typeface="Calibri"/>
              </a:rPr>
              <a:t>Design an experiment</a:t>
            </a:r>
            <a:endParaRPr sz="4800" b="1">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3538906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879;p86"/>
          <p:cNvSpPr/>
          <p:nvPr/>
        </p:nvSpPr>
        <p:spPr>
          <a:xfrm>
            <a:off x="0" y="-25052"/>
            <a:ext cx="5073041" cy="6037545"/>
          </a:xfrm>
          <a:prstGeom prst="rect">
            <a:avLst/>
          </a:prstGeom>
          <a:solidFill>
            <a:srgbClr val="96C32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 name="Google Shape;879;p86"/>
          <p:cNvSpPr/>
          <p:nvPr/>
        </p:nvSpPr>
        <p:spPr>
          <a:xfrm>
            <a:off x="-1" y="-1"/>
            <a:ext cx="5073041" cy="5974915"/>
          </a:xfrm>
          <a:prstGeom prst="rect">
            <a:avLst/>
          </a:pr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 name="Google Shape;880;p86"/>
          <p:cNvSpPr/>
          <p:nvPr/>
        </p:nvSpPr>
        <p:spPr>
          <a:xfrm>
            <a:off x="0" y="-1"/>
            <a:ext cx="4583418" cy="5974915"/>
          </a:xfrm>
          <a:prstGeom prst="rect">
            <a:avLst/>
          </a:pr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 name="Google Shape;882;p86" descr="Screen Shot 2016-10-12 at 11.30.52 AM.png"/>
          <p:cNvPicPr preferRelativeResize="0"/>
          <p:nvPr/>
        </p:nvPicPr>
        <p:blipFill rotWithShape="1">
          <a:blip r:embed="rId3">
            <a:alphaModFix/>
          </a:blip>
          <a:srcRect/>
          <a:stretch/>
        </p:blipFill>
        <p:spPr>
          <a:xfrm>
            <a:off x="5226587" y="1039137"/>
            <a:ext cx="6965413" cy="3896637"/>
          </a:xfrm>
          <a:prstGeom prst="rect">
            <a:avLst/>
          </a:prstGeom>
          <a:noFill/>
          <a:ln>
            <a:noFill/>
          </a:ln>
        </p:spPr>
      </p:pic>
      <p:sp>
        <p:nvSpPr>
          <p:cNvPr id="7" name="Google Shape;883;p86"/>
          <p:cNvSpPr txBox="1"/>
          <p:nvPr/>
        </p:nvSpPr>
        <p:spPr>
          <a:xfrm>
            <a:off x="692202" y="2212589"/>
            <a:ext cx="4457612" cy="154973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 sz="4800" b="1" dirty="0">
                <a:solidFill>
                  <a:schemeClr val="dk1"/>
                </a:solidFill>
                <a:latin typeface="Calibri"/>
                <a:ea typeface="Calibri"/>
                <a:cs typeface="Calibri"/>
                <a:sym typeface="Calibri"/>
              </a:rPr>
              <a:t>Vapor Test</a:t>
            </a:r>
            <a:endParaRPr dirty="0"/>
          </a:p>
          <a:p>
            <a:pPr marL="0" marR="0" lvl="0" indent="0" algn="l" rtl="0">
              <a:lnSpc>
                <a:spcPct val="90000"/>
              </a:lnSpc>
              <a:spcBef>
                <a:spcPts val="0"/>
              </a:spcBef>
              <a:spcAft>
                <a:spcPts val="0"/>
              </a:spcAft>
              <a:buNone/>
            </a:pPr>
            <a:r>
              <a:rPr lang="en" sz="2800" dirty="0">
                <a:solidFill>
                  <a:schemeClr val="dk1"/>
                </a:solidFill>
                <a:latin typeface="Calibri"/>
                <a:ea typeface="Calibri"/>
                <a:cs typeface="Calibri"/>
                <a:sym typeface="Calibri"/>
              </a:rPr>
              <a:t>Do people want it?</a:t>
            </a:r>
            <a:endParaRPr dirty="0"/>
          </a:p>
        </p:txBody>
      </p:sp>
    </p:spTree>
    <p:extLst>
      <p:ext uri="{BB962C8B-B14F-4D97-AF65-F5344CB8AC3E}">
        <p14:creationId xmlns:p14="http://schemas.microsoft.com/office/powerpoint/2010/main" val="39441577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879;p86"/>
          <p:cNvSpPr/>
          <p:nvPr/>
        </p:nvSpPr>
        <p:spPr>
          <a:xfrm>
            <a:off x="0" y="-25052"/>
            <a:ext cx="5073041" cy="6037545"/>
          </a:xfrm>
          <a:prstGeom prst="rect">
            <a:avLst/>
          </a:prstGeom>
          <a:solidFill>
            <a:srgbClr val="96C32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 name="Google Shape;879;p86"/>
          <p:cNvSpPr/>
          <p:nvPr/>
        </p:nvSpPr>
        <p:spPr>
          <a:xfrm>
            <a:off x="-1" y="-1"/>
            <a:ext cx="5073041" cy="5974915"/>
          </a:xfrm>
          <a:prstGeom prst="rect">
            <a:avLst/>
          </a:pr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 name="Google Shape;880;p86"/>
          <p:cNvSpPr/>
          <p:nvPr/>
        </p:nvSpPr>
        <p:spPr>
          <a:xfrm>
            <a:off x="0" y="-1"/>
            <a:ext cx="4583418" cy="5974915"/>
          </a:xfrm>
          <a:prstGeom prst="rect">
            <a:avLst/>
          </a:pr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Google Shape;891;p87"/>
          <p:cNvSpPr txBox="1"/>
          <p:nvPr/>
        </p:nvSpPr>
        <p:spPr>
          <a:xfrm>
            <a:off x="895367" y="2185542"/>
            <a:ext cx="4965268" cy="189763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 sz="4800" b="1" dirty="0">
                <a:solidFill>
                  <a:schemeClr val="dk1"/>
                </a:solidFill>
                <a:latin typeface="Calibri"/>
                <a:ea typeface="Calibri"/>
                <a:cs typeface="Calibri"/>
                <a:sym typeface="Calibri"/>
              </a:rPr>
              <a:t>Fake </a:t>
            </a:r>
            <a:endParaRPr dirty="0"/>
          </a:p>
          <a:p>
            <a:pPr marL="0" marR="0" lvl="0" indent="0" algn="l" rtl="0">
              <a:lnSpc>
                <a:spcPct val="70000"/>
              </a:lnSpc>
              <a:spcBef>
                <a:spcPts val="0"/>
              </a:spcBef>
              <a:spcAft>
                <a:spcPts val="0"/>
              </a:spcAft>
              <a:buNone/>
            </a:pPr>
            <a:r>
              <a:rPr lang="en" sz="4800" b="1" dirty="0">
                <a:solidFill>
                  <a:schemeClr val="dk1"/>
                </a:solidFill>
                <a:latin typeface="Calibri"/>
                <a:ea typeface="Calibri"/>
                <a:cs typeface="Calibri"/>
                <a:sym typeface="Calibri"/>
              </a:rPr>
              <a:t>Front End</a:t>
            </a:r>
            <a:endParaRPr dirty="0"/>
          </a:p>
          <a:p>
            <a:pPr marL="0" marR="0" lvl="0" indent="0" algn="l" rtl="0">
              <a:lnSpc>
                <a:spcPct val="90000"/>
              </a:lnSpc>
              <a:spcBef>
                <a:spcPts val="0"/>
              </a:spcBef>
              <a:spcAft>
                <a:spcPts val="0"/>
              </a:spcAft>
              <a:buNone/>
            </a:pPr>
            <a:r>
              <a:rPr lang="en" sz="2800" dirty="0">
                <a:solidFill>
                  <a:schemeClr val="dk1"/>
                </a:solidFill>
                <a:latin typeface="Calibri"/>
                <a:ea typeface="Calibri"/>
                <a:cs typeface="Calibri"/>
                <a:sym typeface="Calibri"/>
              </a:rPr>
              <a:t>How will they use it?</a:t>
            </a:r>
            <a:endParaRPr dirty="0"/>
          </a:p>
        </p:txBody>
      </p:sp>
      <p:pic>
        <p:nvPicPr>
          <p:cNvPr id="9" name="Google Shape;892;p87"/>
          <p:cNvPicPr preferRelativeResize="0"/>
          <p:nvPr/>
        </p:nvPicPr>
        <p:blipFill rotWithShape="1">
          <a:blip r:embed="rId3">
            <a:alphaModFix/>
          </a:blip>
          <a:srcRect l="17108"/>
          <a:stretch/>
        </p:blipFill>
        <p:spPr>
          <a:xfrm>
            <a:off x="6273444" y="911173"/>
            <a:ext cx="5726489" cy="4487545"/>
          </a:xfrm>
          <a:prstGeom prst="rect">
            <a:avLst/>
          </a:prstGeom>
          <a:noFill/>
          <a:ln>
            <a:noFill/>
          </a:ln>
        </p:spPr>
      </p:pic>
    </p:spTree>
    <p:extLst>
      <p:ext uri="{BB962C8B-B14F-4D97-AF65-F5344CB8AC3E}">
        <p14:creationId xmlns:p14="http://schemas.microsoft.com/office/powerpoint/2010/main" val="346943024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879;p86"/>
          <p:cNvSpPr/>
          <p:nvPr/>
        </p:nvSpPr>
        <p:spPr>
          <a:xfrm>
            <a:off x="0" y="-25052"/>
            <a:ext cx="5073041" cy="6037545"/>
          </a:xfrm>
          <a:prstGeom prst="rect">
            <a:avLst/>
          </a:pr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 name="Google Shape;880;p86"/>
          <p:cNvSpPr/>
          <p:nvPr/>
        </p:nvSpPr>
        <p:spPr>
          <a:xfrm>
            <a:off x="79192" y="-100210"/>
            <a:ext cx="4583418" cy="5974915"/>
          </a:xfrm>
          <a:prstGeom prst="rect">
            <a:avLst/>
          </a:pr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 name="Google Shape;898;p88"/>
          <p:cNvPicPr preferRelativeResize="0"/>
          <p:nvPr/>
        </p:nvPicPr>
        <p:blipFill rotWithShape="1">
          <a:blip r:embed="rId3">
            <a:alphaModFix/>
          </a:blip>
          <a:srcRect l="3434" r="5705"/>
          <a:stretch/>
        </p:blipFill>
        <p:spPr>
          <a:xfrm>
            <a:off x="5666676" y="805630"/>
            <a:ext cx="6060475" cy="4441900"/>
          </a:xfrm>
          <a:prstGeom prst="rect">
            <a:avLst/>
          </a:prstGeom>
          <a:noFill/>
          <a:ln>
            <a:noFill/>
          </a:ln>
        </p:spPr>
      </p:pic>
      <p:sp>
        <p:nvSpPr>
          <p:cNvPr id="9" name="Google Shape;901;p88"/>
          <p:cNvSpPr txBox="1"/>
          <p:nvPr/>
        </p:nvSpPr>
        <p:spPr>
          <a:xfrm>
            <a:off x="1083258" y="1804194"/>
            <a:ext cx="3329940" cy="244477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 sz="4800" b="1" dirty="0">
                <a:solidFill>
                  <a:schemeClr val="dk1"/>
                </a:solidFill>
                <a:latin typeface="Calibri"/>
                <a:ea typeface="Calibri"/>
                <a:cs typeface="Calibri"/>
                <a:sym typeface="Calibri"/>
              </a:rPr>
              <a:t>Fake </a:t>
            </a:r>
            <a:endParaRPr dirty="0"/>
          </a:p>
          <a:p>
            <a:pPr marL="0" marR="0" lvl="0" indent="0" algn="l" rtl="0">
              <a:lnSpc>
                <a:spcPct val="70000"/>
              </a:lnSpc>
              <a:spcBef>
                <a:spcPts val="0"/>
              </a:spcBef>
              <a:spcAft>
                <a:spcPts val="0"/>
              </a:spcAft>
              <a:buNone/>
            </a:pPr>
            <a:r>
              <a:rPr lang="en" sz="4800" b="1" dirty="0">
                <a:solidFill>
                  <a:schemeClr val="dk1"/>
                </a:solidFill>
                <a:latin typeface="Calibri"/>
                <a:ea typeface="Calibri"/>
                <a:cs typeface="Calibri"/>
                <a:sym typeface="Calibri"/>
              </a:rPr>
              <a:t>Back End</a:t>
            </a:r>
            <a:endParaRPr dirty="0"/>
          </a:p>
          <a:p>
            <a:pPr marL="0" marR="0" lvl="0" indent="0" algn="l" rtl="0">
              <a:lnSpc>
                <a:spcPct val="90000"/>
              </a:lnSpc>
              <a:spcBef>
                <a:spcPts val="0"/>
              </a:spcBef>
              <a:spcAft>
                <a:spcPts val="0"/>
              </a:spcAft>
              <a:buNone/>
            </a:pPr>
            <a:r>
              <a:rPr lang="en" sz="2800" dirty="0">
                <a:solidFill>
                  <a:schemeClr val="dk1"/>
                </a:solidFill>
                <a:latin typeface="Calibri"/>
                <a:ea typeface="Calibri"/>
                <a:cs typeface="Calibri"/>
                <a:sym typeface="Calibri"/>
              </a:rPr>
              <a:t>Will they use it and will it move the needle?</a:t>
            </a:r>
            <a:endParaRPr dirty="0"/>
          </a:p>
        </p:txBody>
      </p:sp>
    </p:spTree>
    <p:extLst>
      <p:ext uri="{BB962C8B-B14F-4D97-AF65-F5344CB8AC3E}">
        <p14:creationId xmlns:p14="http://schemas.microsoft.com/office/powerpoint/2010/main" val="314068048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Rectangle 1"/>
          <p:cNvSpPr/>
          <p:nvPr/>
        </p:nvSpPr>
        <p:spPr>
          <a:xfrm>
            <a:off x="6640749" y="1718554"/>
            <a:ext cx="3132306" cy="557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302861" y="2357337"/>
            <a:ext cx="7470194" cy="557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302861" y="3100381"/>
            <a:ext cx="2982501" cy="557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573303" y="3100381"/>
            <a:ext cx="3199752" cy="557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302861" y="3855119"/>
            <a:ext cx="7470194" cy="557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914;p89"/>
          <p:cNvSpPr txBox="1"/>
          <p:nvPr/>
        </p:nvSpPr>
        <p:spPr>
          <a:xfrm>
            <a:off x="2302861" y="1472025"/>
            <a:ext cx="8392160" cy="312701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r>
              <a:rPr lang="en" sz="4800" b="1" dirty="0">
                <a:latin typeface="Calibri"/>
                <a:ea typeface="Calibri"/>
                <a:cs typeface="Calibri"/>
                <a:sym typeface="Calibri"/>
              </a:rPr>
              <a:t>We believe if we </a:t>
            </a:r>
            <a:r>
              <a:rPr lang="en" sz="3600" i="1" dirty="0">
                <a:solidFill>
                  <a:srgbClr val="FFFFFF"/>
                </a:solidFill>
                <a:latin typeface="Calibri"/>
                <a:ea typeface="Calibri"/>
                <a:cs typeface="Calibri"/>
                <a:sym typeface="Calibri"/>
              </a:rPr>
              <a:t>__send patients home with a first weeks supply of pre- packed meds__ </a:t>
            </a:r>
            <a:r>
              <a:rPr lang="en" sz="4800" b="1" i="1" dirty="0">
                <a:latin typeface="Calibri"/>
                <a:ea typeface="Calibri"/>
                <a:cs typeface="Calibri"/>
                <a:sym typeface="Calibri"/>
              </a:rPr>
              <a:t>then</a:t>
            </a:r>
            <a:r>
              <a:rPr lang="en" sz="4800" b="1" i="1" dirty="0">
                <a:solidFill>
                  <a:srgbClr val="FFFFFF"/>
                </a:solidFill>
                <a:latin typeface="Calibri"/>
                <a:ea typeface="Calibri"/>
                <a:cs typeface="Calibri"/>
                <a:sym typeface="Calibri"/>
              </a:rPr>
              <a:t> </a:t>
            </a:r>
            <a:r>
              <a:rPr lang="en" sz="3600" i="1" dirty="0">
                <a:solidFill>
                  <a:srgbClr val="FFFFFF"/>
                </a:solidFill>
                <a:latin typeface="Calibri"/>
                <a:ea typeface="Calibri"/>
                <a:cs typeface="Calibri"/>
                <a:sym typeface="Calibri"/>
              </a:rPr>
              <a:t>__patients will actually be more adherent__ </a:t>
            </a:r>
            <a:r>
              <a:rPr lang="en" sz="4800" b="1" dirty="0">
                <a:solidFill>
                  <a:srgbClr val="FFFFFF"/>
                </a:solidFill>
                <a:latin typeface="Calibri"/>
                <a:ea typeface="Calibri"/>
                <a:cs typeface="Calibri"/>
                <a:sym typeface="Calibri"/>
              </a:rPr>
              <a:t>.</a:t>
            </a:r>
            <a:endParaRPr sz="4800" b="1"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68069957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318430" y="0"/>
            <a:ext cx="31315" cy="6010071"/>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10" name="Content Placeholder 2"/>
          <p:cNvSpPr txBox="1">
            <a:spLocks/>
          </p:cNvSpPr>
          <p:nvPr/>
        </p:nvSpPr>
        <p:spPr>
          <a:xfrm>
            <a:off x="0" y="2443096"/>
            <a:ext cx="12192000" cy="6152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en-US" sz="3200" b="1" i="1" dirty="0" smtClean="0">
                <a:solidFill>
                  <a:schemeClr val="accent1">
                    <a:lumMod val="60000"/>
                    <a:lumOff val="40000"/>
                  </a:schemeClr>
                </a:solidFill>
                <a:latin typeface="Arial" panose="020B0604020202020204" pitchFamily="34" charset="0"/>
                <a:cs typeface="Arial" panose="020B0604020202020204" pitchFamily="34" charset="0"/>
              </a:rPr>
              <a:t>Needle + Problem Driver</a:t>
            </a:r>
            <a:endParaRPr lang="en-US" b="1" i="1" dirty="0" smtClean="0">
              <a:solidFill>
                <a:schemeClr val="accent1">
                  <a:lumMod val="60000"/>
                  <a:lumOff val="40000"/>
                </a:schemeClr>
              </a:solidFill>
              <a:latin typeface="Arial" panose="020B0604020202020204" pitchFamily="34" charset="0"/>
              <a:cs typeface="Arial" panose="020B0604020202020204" pitchFamily="34" charset="0"/>
            </a:endParaRPr>
          </a:p>
        </p:txBody>
      </p:sp>
      <p:cxnSp>
        <p:nvCxnSpPr>
          <p:cNvPr id="13" name="Straight Connector 12"/>
          <p:cNvCxnSpPr/>
          <p:nvPr/>
        </p:nvCxnSpPr>
        <p:spPr>
          <a:xfrm>
            <a:off x="1458090" y="2133344"/>
            <a:ext cx="9440562" cy="0"/>
          </a:xfrm>
          <a:prstGeom prst="line">
            <a:avLst/>
          </a:prstGeom>
          <a:ln w="6350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0" y="3735445"/>
            <a:ext cx="12192000" cy="6152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en-US" sz="3200" b="1" i="1" dirty="0" smtClean="0">
                <a:solidFill>
                  <a:schemeClr val="accent1">
                    <a:lumMod val="60000"/>
                    <a:lumOff val="40000"/>
                  </a:schemeClr>
                </a:solidFill>
                <a:latin typeface="Arial" panose="020B0604020202020204" pitchFamily="34" charset="0"/>
                <a:cs typeface="Arial" panose="020B0604020202020204" pitchFamily="34" charset="0"/>
              </a:rPr>
              <a:t>Solution + Assumption</a:t>
            </a:r>
            <a:endParaRPr lang="en-US" b="1" i="1" dirty="0" smtClean="0">
              <a:solidFill>
                <a:schemeClr val="accent1">
                  <a:lumMod val="60000"/>
                  <a:lumOff val="40000"/>
                </a:schemeClr>
              </a:solidFill>
              <a:latin typeface="Arial" panose="020B0604020202020204" pitchFamily="34" charset="0"/>
              <a:cs typeface="Arial" panose="020B0604020202020204" pitchFamily="34" charset="0"/>
            </a:endParaRPr>
          </a:p>
        </p:txBody>
      </p:sp>
      <p:cxnSp>
        <p:nvCxnSpPr>
          <p:cNvPr id="16" name="Straight Connector 15"/>
          <p:cNvCxnSpPr/>
          <p:nvPr/>
        </p:nvCxnSpPr>
        <p:spPr>
          <a:xfrm>
            <a:off x="1458090" y="3369571"/>
            <a:ext cx="9440562" cy="0"/>
          </a:xfrm>
          <a:prstGeom prst="line">
            <a:avLst/>
          </a:prstGeom>
          <a:ln w="6350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441617" y="4707531"/>
            <a:ext cx="9440562" cy="0"/>
          </a:xfrm>
          <a:prstGeom prst="line">
            <a:avLst/>
          </a:prstGeom>
          <a:ln w="6350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9" name="Content Placeholder 2"/>
          <p:cNvSpPr txBox="1">
            <a:spLocks/>
          </p:cNvSpPr>
          <p:nvPr/>
        </p:nvSpPr>
        <p:spPr>
          <a:xfrm>
            <a:off x="-3894" y="5052768"/>
            <a:ext cx="12192000" cy="6152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en-US" sz="3200" b="1" i="1" dirty="0" smtClean="0">
                <a:solidFill>
                  <a:schemeClr val="accent1">
                    <a:lumMod val="60000"/>
                    <a:lumOff val="40000"/>
                  </a:schemeClr>
                </a:solidFill>
                <a:latin typeface="Arial" panose="020B0604020202020204" pitchFamily="34" charset="0"/>
                <a:cs typeface="Arial" panose="020B0604020202020204" pitchFamily="34" charset="0"/>
              </a:rPr>
              <a:t>Action + Next Steps</a:t>
            </a:r>
            <a:endParaRPr lang="en-US" b="1" i="1" dirty="0" smtClean="0">
              <a:solidFill>
                <a:schemeClr val="accent1">
                  <a:lumMod val="60000"/>
                  <a:lumOff val="40000"/>
                </a:schemeClr>
              </a:solidFill>
              <a:latin typeface="Arial" panose="020B0604020202020204" pitchFamily="34" charset="0"/>
              <a:cs typeface="Arial" panose="020B0604020202020204" pitchFamily="34" charset="0"/>
            </a:endParaRPr>
          </a:p>
        </p:txBody>
      </p:sp>
      <p:sp>
        <p:nvSpPr>
          <p:cNvPr id="22" name="Oval 21"/>
          <p:cNvSpPr/>
          <p:nvPr/>
        </p:nvSpPr>
        <p:spPr>
          <a:xfrm>
            <a:off x="1791953" y="2659675"/>
            <a:ext cx="195171" cy="195171"/>
          </a:xfrm>
          <a:prstGeom prst="ellipse">
            <a:avLst/>
          </a:prstGeom>
          <a:solidFill>
            <a:srgbClr val="A31D3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t="-1" b="16336"/>
          <a:stretch/>
        </p:blipFill>
        <p:spPr>
          <a:xfrm>
            <a:off x="1610793" y="2476999"/>
            <a:ext cx="592884" cy="496032"/>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b="15649"/>
          <a:stretch/>
        </p:blipFill>
        <p:spPr>
          <a:xfrm>
            <a:off x="1524528" y="4990989"/>
            <a:ext cx="802592" cy="676992"/>
          </a:xfrm>
          <a:prstGeom prst="rect">
            <a:avLst/>
          </a:prstGeom>
        </p:spPr>
      </p:pic>
      <p:pic>
        <p:nvPicPr>
          <p:cNvPr id="27" name="Picture 26"/>
          <p:cNvPicPr>
            <a:picLocks noChangeAspect="1"/>
          </p:cNvPicPr>
          <p:nvPr/>
        </p:nvPicPr>
        <p:blipFill rotWithShape="1">
          <a:blip r:embed="rId5" cstate="print">
            <a:extLst>
              <a:ext uri="{28A0092B-C50C-407E-A947-70E740481C1C}">
                <a14:useLocalDpi xmlns:a14="http://schemas.microsoft.com/office/drawing/2010/main" val="0"/>
              </a:ext>
            </a:extLst>
          </a:blip>
          <a:srcRect b="16229"/>
          <a:stretch/>
        </p:blipFill>
        <p:spPr>
          <a:xfrm>
            <a:off x="1524528" y="3669726"/>
            <a:ext cx="734840" cy="615585"/>
          </a:xfrm>
          <a:prstGeom prst="rect">
            <a:avLst/>
          </a:prstGeom>
        </p:spPr>
      </p:pic>
      <p:sp>
        <p:nvSpPr>
          <p:cNvPr id="31" name="Title 1"/>
          <p:cNvSpPr>
            <a:spLocks noGrp="1"/>
          </p:cNvSpPr>
          <p:nvPr>
            <p:ph type="title"/>
          </p:nvPr>
        </p:nvSpPr>
        <p:spPr>
          <a:xfrm>
            <a:off x="0" y="26946"/>
            <a:ext cx="12192000" cy="821725"/>
          </a:xfrm>
          <a:noFill/>
        </p:spPr>
        <p:txBody>
          <a:bodyPr>
            <a:normAutofit/>
          </a:bodyPr>
          <a:lstStyle/>
          <a:p>
            <a:pPr algn="ctr"/>
            <a:r>
              <a:rPr lang="en-US" sz="3600" b="1" dirty="0" smtClean="0">
                <a:solidFill>
                  <a:srgbClr val="002C6E"/>
                </a:solidFill>
                <a:latin typeface="Arial (body)"/>
              </a:rPr>
              <a:t>Boot Camp Overview / Activities </a:t>
            </a:r>
            <a:endParaRPr lang="en-US" sz="3600" b="1" dirty="0">
              <a:solidFill>
                <a:srgbClr val="002C6E"/>
              </a:solidFill>
              <a:latin typeface="Arial (body)"/>
            </a:endParaRPr>
          </a:p>
        </p:txBody>
      </p:sp>
      <p:sp>
        <p:nvSpPr>
          <p:cNvPr id="25" name="Content Placeholder 2"/>
          <p:cNvSpPr txBox="1">
            <a:spLocks/>
          </p:cNvSpPr>
          <p:nvPr/>
        </p:nvSpPr>
        <p:spPr>
          <a:xfrm>
            <a:off x="0" y="1200879"/>
            <a:ext cx="12192000" cy="6152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en-US" sz="3200" b="1" i="1" dirty="0" smtClean="0">
                <a:solidFill>
                  <a:schemeClr val="accent1">
                    <a:lumMod val="60000"/>
                    <a:lumOff val="40000"/>
                  </a:schemeClr>
                </a:solidFill>
                <a:latin typeface="Arial" panose="020B0604020202020204" pitchFamily="34" charset="0"/>
                <a:cs typeface="Arial" panose="020B0604020202020204" pitchFamily="34" charset="0"/>
              </a:rPr>
              <a:t>Introduction + Ice Breaker</a:t>
            </a:r>
            <a:endParaRPr lang="en-US" b="1" i="1" dirty="0" smtClean="0">
              <a:solidFill>
                <a:schemeClr val="accent1">
                  <a:lumMod val="60000"/>
                  <a:lumOff val="4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136152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Google Shape;914;p89"/>
          <p:cNvSpPr txBox="1"/>
          <p:nvPr/>
        </p:nvSpPr>
        <p:spPr>
          <a:xfrm>
            <a:off x="305353" y="200082"/>
            <a:ext cx="11595651" cy="5323594"/>
          </a:xfrm>
          <a:prstGeom prst="rect">
            <a:avLst/>
          </a:prstGeom>
          <a:noFill/>
          <a:ln>
            <a:noFill/>
          </a:ln>
        </p:spPr>
        <p:txBody>
          <a:bodyPr spcFirstLastPara="1" wrap="square" lIns="91425" tIns="45700" rIns="91425" bIns="45700" anchor="t" anchorCtr="0">
            <a:noAutofit/>
          </a:bodyPr>
          <a:lstStyle/>
          <a:p>
            <a:pPr marL="0" marR="0" lvl="0" indent="0" algn="ctr" rtl="0">
              <a:lnSpc>
                <a:spcPct val="110000"/>
              </a:lnSpc>
              <a:spcBef>
                <a:spcPts val="0"/>
              </a:spcBef>
              <a:spcAft>
                <a:spcPts val="0"/>
              </a:spcAft>
              <a:buNone/>
            </a:pPr>
            <a:r>
              <a:rPr lang="en-US" sz="4800" b="1" dirty="0" smtClean="0">
                <a:solidFill>
                  <a:srgbClr val="002060"/>
                </a:solidFill>
                <a:latin typeface="Calibri"/>
                <a:ea typeface="Calibri"/>
                <a:cs typeface="Calibri"/>
                <a:sym typeface="Calibri"/>
              </a:rPr>
              <a:t>Before next meeting </a:t>
            </a:r>
          </a:p>
          <a:p>
            <a:pPr marL="0" marR="0" lvl="0" indent="0" algn="l" rtl="0">
              <a:lnSpc>
                <a:spcPct val="110000"/>
              </a:lnSpc>
              <a:spcBef>
                <a:spcPts val="0"/>
              </a:spcBef>
              <a:spcAft>
                <a:spcPts val="0"/>
              </a:spcAft>
              <a:buNone/>
            </a:pPr>
            <a:endParaRPr lang="en" sz="4800" b="1" dirty="0" smtClean="0">
              <a:latin typeface="Calibri"/>
              <a:ea typeface="Calibri"/>
              <a:cs typeface="Calibri"/>
              <a:sym typeface="Calibri"/>
            </a:endParaRPr>
          </a:p>
          <a:p>
            <a:pPr marL="1143000" lvl="1" indent="-685800">
              <a:lnSpc>
                <a:spcPct val="110000"/>
              </a:lnSpc>
              <a:buFont typeface="Arial" panose="020B0604020202020204" pitchFamily="34" charset="0"/>
              <a:buChar char="•"/>
            </a:pPr>
            <a:r>
              <a:rPr lang="en-US" sz="3600" dirty="0" smtClean="0">
                <a:solidFill>
                  <a:srgbClr val="002060"/>
                </a:solidFill>
                <a:latin typeface="Calibri"/>
                <a:ea typeface="Calibri"/>
                <a:cs typeface="Calibri"/>
                <a:sym typeface="Calibri"/>
              </a:rPr>
              <a:t>Review </a:t>
            </a:r>
            <a:r>
              <a:rPr lang="en-US" sz="3600" dirty="0" smtClean="0">
                <a:solidFill>
                  <a:srgbClr val="002060"/>
                </a:solidFill>
                <a:latin typeface="Calibri"/>
                <a:ea typeface="Calibri"/>
                <a:cs typeface="Calibri"/>
                <a:sym typeface="Calibri"/>
                <a:hlinkClick r:id="rId3"/>
              </a:rPr>
              <a:t>portal</a:t>
            </a:r>
            <a:r>
              <a:rPr lang="en-US" sz="3600" dirty="0" smtClean="0">
                <a:solidFill>
                  <a:srgbClr val="002060"/>
                </a:solidFill>
                <a:latin typeface="Calibri"/>
                <a:ea typeface="Calibri"/>
                <a:cs typeface="Calibri"/>
                <a:sym typeface="Calibri"/>
              </a:rPr>
              <a:t> and begin stakeholder map </a:t>
            </a:r>
          </a:p>
          <a:p>
            <a:pPr marL="1143000" lvl="1" indent="-685800">
              <a:lnSpc>
                <a:spcPct val="110000"/>
              </a:lnSpc>
              <a:buFont typeface="Arial" panose="020B0604020202020204" pitchFamily="34" charset="0"/>
              <a:buChar char="•"/>
            </a:pPr>
            <a:r>
              <a:rPr lang="en-US" sz="3600" dirty="0" smtClean="0">
                <a:solidFill>
                  <a:srgbClr val="002060"/>
                </a:solidFill>
                <a:latin typeface="Calibri"/>
                <a:ea typeface="Calibri"/>
                <a:cs typeface="Calibri"/>
                <a:sym typeface="Calibri"/>
              </a:rPr>
              <a:t>Opportunities for project team to learn more about current state</a:t>
            </a:r>
          </a:p>
          <a:p>
            <a:pPr marL="1143000" lvl="1" indent="-685800">
              <a:lnSpc>
                <a:spcPct val="110000"/>
              </a:lnSpc>
              <a:buFont typeface="Arial" panose="020B0604020202020204" pitchFamily="34" charset="0"/>
              <a:buChar char="•"/>
            </a:pPr>
            <a:r>
              <a:rPr lang="en-US" sz="3600" dirty="0" smtClean="0">
                <a:solidFill>
                  <a:srgbClr val="002060"/>
                </a:solidFill>
                <a:latin typeface="Calibri"/>
                <a:ea typeface="Calibri"/>
                <a:cs typeface="Calibri"/>
                <a:sym typeface="Calibri"/>
              </a:rPr>
              <a:t>Opportunities to learn more about the problem</a:t>
            </a:r>
          </a:p>
          <a:p>
            <a:pPr marL="1143000" lvl="1" indent="-685800">
              <a:lnSpc>
                <a:spcPct val="110000"/>
              </a:lnSpc>
              <a:buFont typeface="Arial" panose="020B0604020202020204" pitchFamily="34" charset="0"/>
              <a:buChar char="•"/>
            </a:pPr>
            <a:r>
              <a:rPr lang="en-US" sz="3600" dirty="0" smtClean="0">
                <a:solidFill>
                  <a:srgbClr val="002060"/>
                </a:solidFill>
                <a:ea typeface="Calibri"/>
                <a:cs typeface="Calibri"/>
                <a:sym typeface="Calibri"/>
              </a:rPr>
              <a:t>Discuss next steps and where to go from here</a:t>
            </a:r>
            <a:endParaRPr lang="en-US" sz="3600" dirty="0">
              <a:solidFill>
                <a:srgbClr val="002060"/>
              </a:solidFill>
              <a:ea typeface="Calibri"/>
              <a:cs typeface="Calibri"/>
              <a:sym typeface="Calibri"/>
            </a:endParaRPr>
          </a:p>
        </p:txBody>
      </p:sp>
    </p:spTree>
    <p:extLst>
      <p:ext uri="{BB962C8B-B14F-4D97-AF65-F5344CB8AC3E}">
        <p14:creationId xmlns:p14="http://schemas.microsoft.com/office/powerpoint/2010/main" val="31869797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r="33383" b="33752"/>
          <a:stretch/>
        </p:blipFill>
        <p:spPr>
          <a:xfrm>
            <a:off x="-1" y="234513"/>
            <a:ext cx="12192001" cy="5900417"/>
          </a:xfrm>
          <a:prstGeom prst="rect">
            <a:avLst/>
          </a:prstGeom>
        </p:spPr>
      </p:pic>
      <p:sp>
        <p:nvSpPr>
          <p:cNvPr id="46" name="Title 1"/>
          <p:cNvSpPr>
            <a:spLocks noGrp="1"/>
          </p:cNvSpPr>
          <p:nvPr>
            <p:ph type="title"/>
          </p:nvPr>
        </p:nvSpPr>
        <p:spPr>
          <a:xfrm>
            <a:off x="234581" y="76200"/>
            <a:ext cx="6833982" cy="821725"/>
          </a:xfrm>
          <a:noFill/>
        </p:spPr>
        <p:txBody>
          <a:bodyPr>
            <a:normAutofit/>
          </a:bodyPr>
          <a:lstStyle/>
          <a:p>
            <a:r>
              <a:rPr lang="en-US" sz="3600" b="1" dirty="0" smtClean="0">
                <a:solidFill>
                  <a:srgbClr val="002C6E"/>
                </a:solidFill>
                <a:latin typeface="Arial (body)"/>
              </a:rPr>
              <a:t>A Friendly Competition </a:t>
            </a:r>
            <a:endParaRPr lang="en-US" sz="3600" b="1" dirty="0">
              <a:solidFill>
                <a:srgbClr val="002C6E"/>
              </a:solidFill>
              <a:latin typeface="Arial (body)"/>
            </a:endParaRPr>
          </a:p>
        </p:txBody>
      </p:sp>
      <p:sp>
        <p:nvSpPr>
          <p:cNvPr id="3" name="Content Placeholder 2"/>
          <p:cNvSpPr>
            <a:spLocks noGrp="1"/>
          </p:cNvSpPr>
          <p:nvPr>
            <p:ph idx="1"/>
          </p:nvPr>
        </p:nvSpPr>
        <p:spPr>
          <a:xfrm>
            <a:off x="425081" y="897925"/>
            <a:ext cx="4792887" cy="672910"/>
          </a:xfrm>
        </p:spPr>
        <p:txBody>
          <a:bodyPr>
            <a:normAutofit/>
          </a:bodyPr>
          <a:lstStyle/>
          <a:p>
            <a:pPr marL="0" indent="0">
              <a:lnSpc>
                <a:spcPct val="120000"/>
              </a:lnSpc>
              <a:spcBef>
                <a:spcPts val="0"/>
              </a:spcBef>
              <a:buNone/>
            </a:pPr>
            <a:r>
              <a:rPr lang="en-US" sz="2400" i="1" dirty="0" smtClean="0">
                <a:solidFill>
                  <a:schemeClr val="tx1">
                    <a:lumMod val="65000"/>
                    <a:lumOff val="35000"/>
                  </a:schemeClr>
                </a:solidFill>
              </a:rPr>
              <a:t>Who can create the highest tower? </a:t>
            </a:r>
          </a:p>
        </p:txBody>
      </p:sp>
    </p:spTree>
    <p:extLst>
      <p:ext uri="{BB962C8B-B14F-4D97-AF65-F5344CB8AC3E}">
        <p14:creationId xmlns:p14="http://schemas.microsoft.com/office/powerpoint/2010/main" val="78171590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Google Shape;921;p90"/>
          <p:cNvPicPr preferRelativeResize="0"/>
          <p:nvPr/>
        </p:nvPicPr>
        <p:blipFill>
          <a:blip r:embed="rId3">
            <a:alphaModFix/>
          </a:blip>
          <a:stretch>
            <a:fillRect/>
          </a:stretch>
        </p:blipFill>
        <p:spPr>
          <a:xfrm>
            <a:off x="2745629" y="0"/>
            <a:ext cx="6782822" cy="6018179"/>
          </a:xfrm>
          <a:prstGeom prst="rect">
            <a:avLst/>
          </a:prstGeom>
          <a:noFill/>
          <a:ln>
            <a:noFill/>
          </a:ln>
        </p:spPr>
      </p:pic>
    </p:spTree>
    <p:extLst>
      <p:ext uri="{BB962C8B-B14F-4D97-AF65-F5344CB8AC3E}">
        <p14:creationId xmlns:p14="http://schemas.microsoft.com/office/powerpoint/2010/main" val="32186200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r="33187" b="33031"/>
          <a:stretch/>
        </p:blipFill>
        <p:spPr>
          <a:xfrm>
            <a:off x="6958747" y="789191"/>
            <a:ext cx="5133497" cy="5159882"/>
          </a:xfrm>
          <a:prstGeom prst="rect">
            <a:avLst/>
          </a:prstGeom>
        </p:spPr>
      </p:pic>
      <p:sp>
        <p:nvSpPr>
          <p:cNvPr id="46" name="Title 1"/>
          <p:cNvSpPr>
            <a:spLocks noGrp="1"/>
          </p:cNvSpPr>
          <p:nvPr>
            <p:ph type="title"/>
          </p:nvPr>
        </p:nvSpPr>
        <p:spPr>
          <a:xfrm>
            <a:off x="196481" y="81049"/>
            <a:ext cx="6833982" cy="821725"/>
          </a:xfrm>
          <a:noFill/>
        </p:spPr>
        <p:txBody>
          <a:bodyPr>
            <a:normAutofit/>
          </a:bodyPr>
          <a:lstStyle/>
          <a:p>
            <a:r>
              <a:rPr lang="en-US" sz="3200" b="1" dirty="0" smtClean="0">
                <a:solidFill>
                  <a:srgbClr val="002C6E"/>
                </a:solidFill>
                <a:latin typeface="Arial (body)"/>
              </a:rPr>
              <a:t>Rules</a:t>
            </a:r>
            <a:endParaRPr lang="en-US" sz="3200" b="1" dirty="0">
              <a:solidFill>
                <a:srgbClr val="002C6E"/>
              </a:solidFill>
              <a:latin typeface="Arial (body)"/>
            </a:endParaRPr>
          </a:p>
        </p:txBody>
      </p:sp>
      <p:sp>
        <p:nvSpPr>
          <p:cNvPr id="3" name="Content Placeholder 2"/>
          <p:cNvSpPr>
            <a:spLocks noGrp="1"/>
          </p:cNvSpPr>
          <p:nvPr>
            <p:ph idx="1"/>
          </p:nvPr>
        </p:nvSpPr>
        <p:spPr>
          <a:xfrm>
            <a:off x="444131" y="940873"/>
            <a:ext cx="7458898" cy="4645280"/>
          </a:xfrm>
        </p:spPr>
        <p:txBody>
          <a:bodyPr>
            <a:normAutofit/>
          </a:bodyPr>
          <a:lstStyle/>
          <a:p>
            <a:pPr marL="514350" indent="-514350">
              <a:lnSpc>
                <a:spcPct val="120000"/>
              </a:lnSpc>
              <a:spcBef>
                <a:spcPts val="0"/>
              </a:spcBef>
              <a:buAutoNum type="arabicPeriod"/>
            </a:pPr>
            <a:r>
              <a:rPr lang="en-US" sz="2400" i="1" dirty="0" smtClean="0">
                <a:solidFill>
                  <a:schemeClr val="tx1">
                    <a:lumMod val="65000"/>
                    <a:lumOff val="35000"/>
                  </a:schemeClr>
                </a:solidFill>
              </a:rPr>
              <a:t>Your tower can stand only within blue box</a:t>
            </a:r>
          </a:p>
          <a:p>
            <a:pPr marL="514350" indent="-514350">
              <a:lnSpc>
                <a:spcPct val="120000"/>
              </a:lnSpc>
              <a:spcBef>
                <a:spcPts val="0"/>
              </a:spcBef>
              <a:buAutoNum type="arabicPeriod"/>
            </a:pPr>
            <a:r>
              <a:rPr lang="en-US" sz="2400" i="1" dirty="0" smtClean="0">
                <a:solidFill>
                  <a:schemeClr val="tx1">
                    <a:lumMod val="65000"/>
                    <a:lumOff val="35000"/>
                  </a:schemeClr>
                </a:solidFill>
              </a:rPr>
              <a:t>Each team will have only 2 minutes to develop their strategy. During this time you are not allowed to touch your cups. </a:t>
            </a:r>
          </a:p>
          <a:p>
            <a:pPr marL="514350" indent="-514350">
              <a:lnSpc>
                <a:spcPct val="120000"/>
              </a:lnSpc>
              <a:spcBef>
                <a:spcPts val="0"/>
              </a:spcBef>
              <a:buAutoNum type="arabicPeriod"/>
            </a:pPr>
            <a:r>
              <a:rPr lang="en-US" sz="2400" i="1" dirty="0" smtClean="0">
                <a:solidFill>
                  <a:schemeClr val="tx1">
                    <a:lumMod val="65000"/>
                    <a:lumOff val="35000"/>
                  </a:schemeClr>
                </a:solidFill>
              </a:rPr>
              <a:t>Each team will then have only 30 seconds to create their tower.</a:t>
            </a:r>
          </a:p>
          <a:p>
            <a:pPr marL="514350" indent="-514350">
              <a:lnSpc>
                <a:spcPct val="120000"/>
              </a:lnSpc>
              <a:spcBef>
                <a:spcPts val="0"/>
              </a:spcBef>
              <a:buAutoNum type="arabicPeriod"/>
            </a:pPr>
            <a:r>
              <a:rPr lang="en-US" sz="2400" i="1" dirty="0" smtClean="0">
                <a:solidFill>
                  <a:schemeClr val="tx1">
                    <a:lumMod val="65000"/>
                    <a:lumOff val="35000"/>
                  </a:schemeClr>
                </a:solidFill>
              </a:rPr>
              <a:t>You do not have to use all of the cups, just create the highest stack.</a:t>
            </a:r>
          </a:p>
          <a:p>
            <a:pPr marL="514350" indent="-514350">
              <a:lnSpc>
                <a:spcPct val="120000"/>
              </a:lnSpc>
              <a:spcBef>
                <a:spcPts val="0"/>
              </a:spcBef>
              <a:buAutoNum type="arabicPeriod"/>
            </a:pPr>
            <a:r>
              <a:rPr lang="en-US" sz="2400" i="1" dirty="0" smtClean="0">
                <a:solidFill>
                  <a:schemeClr val="tx1">
                    <a:lumMod val="65000"/>
                    <a:lumOff val="35000"/>
                  </a:schemeClr>
                </a:solidFill>
              </a:rPr>
              <a:t>Every team member must contribute. </a:t>
            </a:r>
          </a:p>
          <a:p>
            <a:pPr marL="514350" indent="-514350">
              <a:lnSpc>
                <a:spcPct val="120000"/>
              </a:lnSpc>
              <a:spcBef>
                <a:spcPts val="0"/>
              </a:spcBef>
              <a:buAutoNum type="arabicPeriod"/>
            </a:pPr>
            <a:r>
              <a:rPr lang="en-US" sz="2400" i="1" dirty="0" smtClean="0">
                <a:solidFill>
                  <a:schemeClr val="tx1">
                    <a:lumMod val="65000"/>
                    <a:lumOff val="35000"/>
                  </a:schemeClr>
                </a:solidFill>
              </a:rPr>
              <a:t>Spectators cannot participate in building the stack. </a:t>
            </a:r>
          </a:p>
        </p:txBody>
      </p:sp>
    </p:spTree>
    <p:extLst>
      <p:ext uri="{BB962C8B-B14F-4D97-AF65-F5344CB8AC3E}">
        <p14:creationId xmlns:p14="http://schemas.microsoft.com/office/powerpoint/2010/main" val="7288407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78476" y="1567206"/>
            <a:ext cx="9823622" cy="2683518"/>
          </a:xfrm>
          <a:solidFill>
            <a:schemeClr val="bg1"/>
          </a:solidFill>
        </p:spPr>
        <p:txBody>
          <a:bodyPr>
            <a:noAutofit/>
          </a:bodyPr>
          <a:lstStyle/>
          <a:p>
            <a:pPr algn="l"/>
            <a:r>
              <a:rPr lang="en-US" sz="6600" b="1" dirty="0" smtClean="0">
                <a:solidFill>
                  <a:srgbClr val="002060"/>
                </a:solidFill>
              </a:rPr>
              <a:t>Innovation is a process of defining, designing, and delivering new value</a:t>
            </a:r>
            <a:endParaRPr lang="en-US" sz="6600" b="1" dirty="0">
              <a:solidFill>
                <a:srgbClr val="002060"/>
              </a:solidFill>
            </a:endParaRPr>
          </a:p>
        </p:txBody>
      </p:sp>
    </p:spTree>
    <p:extLst>
      <p:ext uri="{BB962C8B-B14F-4D97-AF65-F5344CB8AC3E}">
        <p14:creationId xmlns:p14="http://schemas.microsoft.com/office/powerpoint/2010/main" val="235309589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Oval 28"/>
          <p:cNvSpPr/>
          <p:nvPr/>
        </p:nvSpPr>
        <p:spPr>
          <a:xfrm>
            <a:off x="5969728" y="3331212"/>
            <a:ext cx="406263" cy="406263"/>
          </a:xfrm>
          <a:prstGeom prst="ellipse">
            <a:avLst/>
          </a:prstGeom>
          <a:solidFill>
            <a:srgbClr val="A31D3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1" name="Picture 7" descr="DesignPhil_Graphic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9031" y="1441312"/>
            <a:ext cx="8817344" cy="4197588"/>
          </a:xfrm>
          <a:prstGeom prst="rect">
            <a:avLst/>
          </a:prstGeom>
          <a:noFill/>
          <a:extLst>
            <a:ext uri="{909E8E84-426E-40DD-AFC4-6F175D3DCCD1}">
              <a14:hiddenFill xmlns:a14="http://schemas.microsoft.com/office/drawing/2010/main">
                <a:solidFill>
                  <a:srgbClr val="FFFFFF"/>
                </a:solidFill>
              </a14:hiddenFill>
            </a:ext>
          </a:extLst>
        </p:spPr>
      </p:pic>
      <p:sp>
        <p:nvSpPr>
          <p:cNvPr id="46" name="Title 1"/>
          <p:cNvSpPr>
            <a:spLocks noGrp="1"/>
          </p:cNvSpPr>
          <p:nvPr>
            <p:ph type="title"/>
          </p:nvPr>
        </p:nvSpPr>
        <p:spPr>
          <a:xfrm>
            <a:off x="234581" y="119149"/>
            <a:ext cx="6833982" cy="821725"/>
          </a:xfrm>
          <a:noFill/>
        </p:spPr>
        <p:txBody>
          <a:bodyPr>
            <a:normAutofit/>
          </a:bodyPr>
          <a:lstStyle/>
          <a:p>
            <a:r>
              <a:rPr lang="en-US" sz="3200" b="1" dirty="0" smtClean="0">
                <a:solidFill>
                  <a:srgbClr val="002C6E"/>
                </a:solidFill>
                <a:latin typeface="Arial (body)"/>
              </a:rPr>
              <a:t>Innovation Framework</a:t>
            </a:r>
            <a:endParaRPr lang="en-US" sz="3200" b="1" dirty="0">
              <a:solidFill>
                <a:srgbClr val="002C6E"/>
              </a:solidFill>
              <a:latin typeface="Arial (body)"/>
            </a:endParaRPr>
          </a:p>
        </p:txBody>
      </p:sp>
      <p:sp>
        <p:nvSpPr>
          <p:cNvPr id="3" name="Rectangle 6"/>
          <p:cNvSpPr>
            <a:spLocks noChangeArrowheads="1"/>
          </p:cNvSpPr>
          <p:nvPr/>
        </p:nvSpPr>
        <p:spPr bwMode="auto">
          <a:xfrm>
            <a:off x="2862109" y="940874"/>
            <a:ext cx="220425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2060"/>
                </a:solidFill>
                <a:effectLst/>
                <a:latin typeface="Calibri" panose="020F0502020204030204" pitchFamily="34" charset="0"/>
                <a:cs typeface="Calibri" panose="020F0502020204030204" pitchFamily="34" charset="0"/>
              </a:rPr>
              <a:t>Problem Definition</a:t>
            </a:r>
            <a:endParaRPr kumimoji="0" lang="en-US" altLang="en-US" sz="500" b="0" i="0" u="none" strike="noStrike" cap="none" normalizeH="0" baseline="0" dirty="0" smtClean="0">
              <a:ln>
                <a:noFill/>
              </a:ln>
              <a:solidFill>
                <a:srgbClr val="002060"/>
              </a:solidFill>
              <a:effectLst/>
            </a:endParaRPr>
          </a:p>
        </p:txBody>
      </p:sp>
      <p:sp>
        <p:nvSpPr>
          <p:cNvPr id="10" name="Rectangle 6"/>
          <p:cNvSpPr>
            <a:spLocks noChangeArrowheads="1"/>
          </p:cNvSpPr>
          <p:nvPr/>
        </p:nvSpPr>
        <p:spPr bwMode="auto">
          <a:xfrm>
            <a:off x="7506324" y="940874"/>
            <a:ext cx="218976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2060"/>
                </a:solidFill>
                <a:effectLst/>
                <a:latin typeface="Calibri" panose="020F0502020204030204" pitchFamily="34" charset="0"/>
                <a:cs typeface="Calibri" panose="020F0502020204030204" pitchFamily="34" charset="0"/>
              </a:rPr>
              <a:t>Solution Definition</a:t>
            </a:r>
            <a:endParaRPr kumimoji="0" lang="en-US" altLang="en-US" sz="500" b="0" i="0" u="none" strike="noStrike" cap="none" normalizeH="0" baseline="0" dirty="0" smtClean="0">
              <a:ln>
                <a:noFill/>
              </a:ln>
              <a:solidFill>
                <a:srgbClr val="002060"/>
              </a:solidFill>
              <a:effectLst/>
            </a:endParaRPr>
          </a:p>
        </p:txBody>
      </p:sp>
      <p:sp>
        <p:nvSpPr>
          <p:cNvPr id="11" name="Rectangle 6"/>
          <p:cNvSpPr>
            <a:spLocks noChangeArrowheads="1"/>
          </p:cNvSpPr>
          <p:nvPr/>
        </p:nvSpPr>
        <p:spPr bwMode="auto">
          <a:xfrm>
            <a:off x="2548457" y="3355443"/>
            <a:ext cx="9998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b="1" dirty="0" smtClean="0">
                <a:solidFill>
                  <a:srgbClr val="002060"/>
                </a:solidFill>
                <a:latin typeface="Calibri" panose="020F0502020204030204" pitchFamily="34" charset="0"/>
                <a:cs typeface="Calibri" panose="020F0502020204030204" pitchFamily="34" charset="0"/>
              </a:rPr>
              <a:t>Discover</a:t>
            </a:r>
            <a:endParaRPr kumimoji="0" lang="en-US" altLang="en-US" sz="500" b="0" i="0" u="none" strike="noStrike" cap="none" normalizeH="0" baseline="0" dirty="0" smtClean="0">
              <a:ln>
                <a:noFill/>
              </a:ln>
              <a:solidFill>
                <a:srgbClr val="002060"/>
              </a:solidFill>
              <a:effectLst/>
            </a:endParaRPr>
          </a:p>
        </p:txBody>
      </p:sp>
      <p:sp>
        <p:nvSpPr>
          <p:cNvPr id="12" name="Rectangle 6"/>
          <p:cNvSpPr>
            <a:spLocks noChangeArrowheads="1"/>
          </p:cNvSpPr>
          <p:nvPr/>
        </p:nvSpPr>
        <p:spPr bwMode="auto">
          <a:xfrm>
            <a:off x="4253388" y="3355443"/>
            <a:ext cx="81297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b="1" dirty="0" smtClean="0">
                <a:solidFill>
                  <a:srgbClr val="002060"/>
                </a:solidFill>
                <a:latin typeface="Calibri" panose="020F0502020204030204" pitchFamily="34" charset="0"/>
                <a:cs typeface="Calibri" panose="020F0502020204030204" pitchFamily="34" charset="0"/>
              </a:rPr>
              <a:t>Define</a:t>
            </a:r>
            <a:endParaRPr kumimoji="0" lang="en-US" altLang="en-US" sz="500" b="0" i="0" u="none" strike="noStrike" cap="none" normalizeH="0" baseline="0" dirty="0" smtClean="0">
              <a:ln>
                <a:noFill/>
              </a:ln>
              <a:solidFill>
                <a:srgbClr val="002060"/>
              </a:solidFill>
              <a:effectLst/>
            </a:endParaRPr>
          </a:p>
        </p:txBody>
      </p:sp>
      <p:sp>
        <p:nvSpPr>
          <p:cNvPr id="13" name="Rectangle 6"/>
          <p:cNvSpPr>
            <a:spLocks noChangeArrowheads="1"/>
          </p:cNvSpPr>
          <p:nvPr/>
        </p:nvSpPr>
        <p:spPr bwMode="auto">
          <a:xfrm>
            <a:off x="7176829" y="3355443"/>
            <a:ext cx="7888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b="1" dirty="0" smtClean="0">
                <a:solidFill>
                  <a:srgbClr val="002060"/>
                </a:solidFill>
                <a:latin typeface="Calibri" panose="020F0502020204030204" pitchFamily="34" charset="0"/>
                <a:cs typeface="Calibri" panose="020F0502020204030204" pitchFamily="34" charset="0"/>
              </a:rPr>
              <a:t>Ideate</a:t>
            </a:r>
            <a:endParaRPr kumimoji="0" lang="en-US" altLang="en-US" sz="500" b="0" i="0" u="none" strike="noStrike" cap="none" normalizeH="0" baseline="0" dirty="0" smtClean="0">
              <a:ln>
                <a:noFill/>
              </a:ln>
              <a:solidFill>
                <a:srgbClr val="002060"/>
              </a:solidFill>
              <a:effectLst/>
            </a:endParaRPr>
          </a:p>
        </p:txBody>
      </p:sp>
      <p:sp>
        <p:nvSpPr>
          <p:cNvPr id="14" name="Rectangle 6"/>
          <p:cNvSpPr>
            <a:spLocks noChangeArrowheads="1"/>
          </p:cNvSpPr>
          <p:nvPr/>
        </p:nvSpPr>
        <p:spPr bwMode="auto">
          <a:xfrm>
            <a:off x="8881760" y="3355443"/>
            <a:ext cx="9620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b="1" dirty="0" smtClean="0">
                <a:solidFill>
                  <a:srgbClr val="002060"/>
                </a:solidFill>
                <a:latin typeface="Calibri" panose="020F0502020204030204" pitchFamily="34" charset="0"/>
                <a:cs typeface="Calibri" panose="020F0502020204030204" pitchFamily="34" charset="0"/>
              </a:rPr>
              <a:t>Validate</a:t>
            </a:r>
            <a:endParaRPr kumimoji="0" lang="en-US" altLang="en-US" sz="500" b="0" i="0" u="none" strike="noStrike" cap="none" normalizeH="0" baseline="0" dirty="0" smtClean="0">
              <a:ln>
                <a:noFill/>
              </a:ln>
              <a:solidFill>
                <a:srgbClr val="002060"/>
              </a:solidFill>
              <a:effectLst/>
            </a:endParaRPr>
          </a:p>
        </p:txBody>
      </p:sp>
      <p:sp>
        <p:nvSpPr>
          <p:cNvPr id="15" name="Rectangle 6"/>
          <p:cNvSpPr>
            <a:spLocks noChangeArrowheads="1"/>
          </p:cNvSpPr>
          <p:nvPr/>
        </p:nvSpPr>
        <p:spPr bwMode="auto">
          <a:xfrm>
            <a:off x="5460759" y="4357623"/>
            <a:ext cx="136902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b="1" dirty="0" smtClean="0">
                <a:solidFill>
                  <a:srgbClr val="A31D34"/>
                </a:solidFill>
                <a:latin typeface="Calibri" panose="020F0502020204030204" pitchFamily="34" charset="0"/>
                <a:cs typeface="Calibri" panose="020F0502020204030204" pitchFamily="34" charset="0"/>
              </a:rPr>
              <a:t>Measurable </a:t>
            </a:r>
            <a:br>
              <a:rPr lang="en-US" altLang="en-US" b="1" dirty="0" smtClean="0">
                <a:solidFill>
                  <a:srgbClr val="A31D34"/>
                </a:solidFill>
                <a:latin typeface="Calibri" panose="020F0502020204030204" pitchFamily="34" charset="0"/>
                <a:cs typeface="Calibri" panose="020F0502020204030204" pitchFamily="34" charset="0"/>
              </a:rPr>
            </a:br>
            <a:r>
              <a:rPr lang="en-US" altLang="en-US" b="1" dirty="0" smtClean="0">
                <a:solidFill>
                  <a:srgbClr val="A31D34"/>
                </a:solidFill>
                <a:latin typeface="Calibri" panose="020F0502020204030204" pitchFamily="34" charset="0"/>
                <a:cs typeface="Calibri" panose="020F0502020204030204" pitchFamily="34" charset="0"/>
              </a:rPr>
              <a:t>Outcome / </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b="1" dirty="0" smtClean="0">
                <a:solidFill>
                  <a:srgbClr val="A31D34"/>
                </a:solidFill>
                <a:latin typeface="Calibri" panose="020F0502020204030204" pitchFamily="34" charset="0"/>
                <a:cs typeface="Calibri" panose="020F0502020204030204" pitchFamily="34" charset="0"/>
              </a:rPr>
              <a:t>Needle</a:t>
            </a:r>
            <a:endParaRPr kumimoji="0" lang="en-US" altLang="en-US" sz="500" b="0" i="0" u="none" strike="noStrike" cap="none" normalizeH="0" baseline="0" dirty="0" smtClean="0">
              <a:ln>
                <a:noFill/>
              </a:ln>
              <a:solidFill>
                <a:srgbClr val="A31D34"/>
              </a:solidFill>
              <a:effectLst/>
            </a:endParaRPr>
          </a:p>
        </p:txBody>
      </p:sp>
      <p:sp>
        <p:nvSpPr>
          <p:cNvPr id="16" name="Rectangle 6"/>
          <p:cNvSpPr>
            <a:spLocks noChangeArrowheads="1"/>
          </p:cNvSpPr>
          <p:nvPr/>
        </p:nvSpPr>
        <p:spPr bwMode="auto">
          <a:xfrm>
            <a:off x="992787" y="4626985"/>
            <a:ext cx="99296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b="1" dirty="0" smtClean="0">
                <a:solidFill>
                  <a:srgbClr val="A31D34"/>
                </a:solidFill>
                <a:latin typeface="Calibri" panose="020F0502020204030204" pitchFamily="34" charset="0"/>
                <a:cs typeface="Calibri" panose="020F0502020204030204" pitchFamily="34" charset="0"/>
              </a:rPr>
              <a:t>Problem</a:t>
            </a:r>
            <a:endParaRPr kumimoji="0" lang="en-US" altLang="en-US" sz="500" b="0" i="0" u="none" strike="noStrike" cap="none" normalizeH="0" baseline="0" dirty="0" smtClean="0">
              <a:ln>
                <a:noFill/>
              </a:ln>
              <a:solidFill>
                <a:srgbClr val="A31D34"/>
              </a:solidFill>
              <a:effectLst/>
            </a:endParaRPr>
          </a:p>
        </p:txBody>
      </p:sp>
      <p:sp>
        <p:nvSpPr>
          <p:cNvPr id="17" name="Rectangle 6"/>
          <p:cNvSpPr>
            <a:spLocks noChangeArrowheads="1"/>
          </p:cNvSpPr>
          <p:nvPr/>
        </p:nvSpPr>
        <p:spPr bwMode="auto">
          <a:xfrm>
            <a:off x="10402059" y="4611617"/>
            <a:ext cx="8467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b="1" dirty="0" smtClean="0">
                <a:solidFill>
                  <a:srgbClr val="A31D34"/>
                </a:solidFill>
                <a:latin typeface="Calibri" panose="020F0502020204030204" pitchFamily="34" charset="0"/>
                <a:cs typeface="Calibri" panose="020F0502020204030204" pitchFamily="34" charset="0"/>
              </a:rPr>
              <a:t>Impact</a:t>
            </a:r>
            <a:endParaRPr kumimoji="0" lang="en-US" altLang="en-US" sz="500" b="0" i="0" u="none" strike="noStrike" cap="none" normalizeH="0" baseline="0" dirty="0" smtClean="0">
              <a:ln>
                <a:noFill/>
              </a:ln>
              <a:solidFill>
                <a:srgbClr val="A31D34"/>
              </a:solidFill>
              <a:effectLst/>
            </a:endParaRPr>
          </a:p>
        </p:txBody>
      </p:sp>
      <p:cxnSp>
        <p:nvCxnSpPr>
          <p:cNvPr id="9" name="Straight Arrow Connector 8"/>
          <p:cNvCxnSpPr/>
          <p:nvPr/>
        </p:nvCxnSpPr>
        <p:spPr>
          <a:xfrm flipV="1">
            <a:off x="1489270" y="3749487"/>
            <a:ext cx="0" cy="731024"/>
          </a:xfrm>
          <a:prstGeom prst="straightConnector1">
            <a:avLst/>
          </a:prstGeom>
          <a:ln w="12700">
            <a:solidFill>
              <a:schemeClr val="tx1"/>
            </a:solidFill>
            <a:prstDash val="lgDashDotDot"/>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0843069" y="3762187"/>
            <a:ext cx="0" cy="731024"/>
          </a:xfrm>
          <a:prstGeom prst="straightConnector1">
            <a:avLst/>
          </a:prstGeom>
          <a:ln w="12700">
            <a:solidFill>
              <a:schemeClr val="tx1"/>
            </a:solidFill>
            <a:prstDash val="lgDashDotDot"/>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10633484" y="3278620"/>
            <a:ext cx="419170" cy="419170"/>
          </a:xfrm>
          <a:prstGeom prst="ellipse">
            <a:avLst/>
          </a:prstGeom>
          <a:solidFill>
            <a:srgbClr val="A31D3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307958" y="3063862"/>
            <a:ext cx="572593" cy="799899"/>
          </a:xfrm>
          <a:prstGeom prst="rect">
            <a:avLst/>
          </a:prstGeom>
        </p:spPr>
        <p:txBody>
          <a:bodyPr wrap="square">
            <a:spAutoFit/>
          </a:bodyPr>
          <a:lstStyle/>
          <a:p>
            <a:pPr>
              <a:lnSpc>
                <a:spcPct val="120000"/>
              </a:lnSpc>
            </a:pPr>
            <a:r>
              <a:rPr lang="en-US" sz="4000" b="1" dirty="0">
                <a:ln w="10160">
                  <a:solidFill>
                    <a:schemeClr val="tx1"/>
                  </a:solidFill>
                  <a:prstDash val="solid"/>
                </a:ln>
                <a:solidFill>
                  <a:srgbClr val="A31D34"/>
                </a:solidFill>
                <a:effectLst>
                  <a:innerShdw blurRad="63500" dist="50800">
                    <a:prstClr val="black">
                      <a:alpha val="50000"/>
                    </a:prstClr>
                  </a:innerShdw>
                </a:effectLst>
                <a:latin typeface="Magneto" panose="04030805050802020D02" pitchFamily="82" charset="0"/>
                <a:ea typeface="KaiTi" panose="02010609060101010101" pitchFamily="49" charset="-122"/>
                <a:cs typeface="David" panose="020E0502060401010101" pitchFamily="34" charset="-79"/>
              </a:rPr>
              <a:t>?</a:t>
            </a:r>
            <a:endParaRPr lang="en-US" sz="3200" b="1" dirty="0">
              <a:ln w="10160">
                <a:solidFill>
                  <a:schemeClr val="tx1"/>
                </a:solidFill>
                <a:prstDash val="solid"/>
              </a:ln>
              <a:solidFill>
                <a:srgbClr val="A31D34"/>
              </a:solidFill>
              <a:effectLst>
                <a:innerShdw blurRad="63500" dist="50800">
                  <a:prstClr val="black">
                    <a:alpha val="50000"/>
                  </a:prstClr>
                </a:innerShdw>
              </a:effectLst>
              <a:latin typeface="Magneto" panose="04030805050802020D02" pitchFamily="82" charset="0"/>
              <a:ea typeface="KaiTi" panose="02010609060101010101" pitchFamily="49" charset="-122"/>
              <a:cs typeface="David" panose="020E0502060401010101" pitchFamily="34" charset="-79"/>
            </a:endParaRPr>
          </a:p>
        </p:txBody>
      </p:sp>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t="-1" b="16336"/>
          <a:stretch/>
        </p:blipFill>
        <p:spPr>
          <a:xfrm>
            <a:off x="10561418" y="3201757"/>
            <a:ext cx="614582" cy="514185"/>
          </a:xfrm>
          <a:prstGeom prst="rect">
            <a:avLst/>
          </a:prstGeom>
        </p:spPr>
      </p:pic>
    </p:spTree>
    <p:extLst>
      <p:ext uri="{BB962C8B-B14F-4D97-AF65-F5344CB8AC3E}">
        <p14:creationId xmlns:p14="http://schemas.microsoft.com/office/powerpoint/2010/main" val="20253426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18833</TotalTime>
  <Words>3919</Words>
  <Application>Microsoft Office PowerPoint</Application>
  <PresentationFormat>Widescreen</PresentationFormat>
  <Paragraphs>445</Paragraphs>
  <Slides>60</Slides>
  <Notes>57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60</vt:i4>
      </vt:variant>
    </vt:vector>
  </HeadingPairs>
  <TitlesOfParts>
    <vt:vector size="72" baseType="lpstr">
      <vt:lpstr>Arial</vt:lpstr>
      <vt:lpstr>Arial (body)</vt:lpstr>
      <vt:lpstr>Avenir</vt:lpstr>
      <vt:lpstr>Calibri</vt:lpstr>
      <vt:lpstr>Calibri Light</vt:lpstr>
      <vt:lpstr>Cambria Math</vt:lpstr>
      <vt:lpstr>Candara</vt:lpstr>
      <vt:lpstr>David</vt:lpstr>
      <vt:lpstr>KaiTi</vt:lpstr>
      <vt:lpstr>Magneto</vt:lpstr>
      <vt:lpstr>Times New Roman</vt:lpstr>
      <vt:lpstr>Office Theme</vt:lpstr>
      <vt:lpstr>PowerPoint Presentation</vt:lpstr>
      <vt:lpstr>Welcome &amp; Congratulations!</vt:lpstr>
      <vt:lpstr>Boot Camp Overview / Activities </vt:lpstr>
      <vt:lpstr>PowerPoint Presentation</vt:lpstr>
      <vt:lpstr>PowerPoint Presentation</vt:lpstr>
      <vt:lpstr>A Friendly Competition </vt:lpstr>
      <vt:lpstr>Rules</vt:lpstr>
      <vt:lpstr>Innovation is a process of defining, designing, and delivering new value</vt:lpstr>
      <vt:lpstr>Innovation Framework</vt:lpstr>
      <vt:lpstr>Boot Camp Overview / Activities </vt:lpstr>
      <vt:lpstr>PowerPoint Presentation</vt:lpstr>
      <vt:lpstr>PowerPoint Presentation</vt:lpstr>
      <vt:lpstr>PowerPoint Presentation</vt:lpstr>
      <vt:lpstr>PowerPoint Presentation</vt:lpstr>
      <vt:lpstr>PowerPoint Presentation</vt:lpstr>
      <vt:lpstr>PowerPoint Presentation</vt:lpstr>
      <vt:lpstr>Innovation Framework</vt:lpstr>
      <vt:lpstr>PowerPoint Presentation</vt:lpstr>
      <vt:lpstr>PowerPoint Presentation</vt:lpstr>
      <vt:lpstr>“Discover” the Problem Methods</vt:lpstr>
      <vt:lpstr>PowerPoint Presentation</vt:lpstr>
      <vt:lpstr>“Discover” the Problem Methods</vt:lpstr>
      <vt:lpstr>PowerPoint Presentation</vt:lpstr>
      <vt:lpstr>PowerPoint Presentation</vt:lpstr>
      <vt:lpstr>PowerPoint Presentation</vt:lpstr>
      <vt:lpstr>PowerPoint Presentation</vt:lpstr>
      <vt:lpstr>“Discover” the Problem Methods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Boot Camp Overview / Activities </vt:lpstr>
      <vt:lpstr>Innovation Framework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Innovation Framework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Boot Camp Overview / Activities </vt:lpstr>
      <vt:lpstr>PowerPoint Presentation</vt:lpstr>
      <vt:lpstr>PowerPoint Presentation</vt:lpstr>
    </vt:vector>
  </TitlesOfParts>
  <Company>Lancaster General Hospital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 Klinger</dc:creator>
  <cp:lastModifiedBy>Foley Sherman, Jon</cp:lastModifiedBy>
  <cp:revision>350</cp:revision>
  <cp:lastPrinted>2019-10-28T20:39:57Z</cp:lastPrinted>
  <dcterms:created xsi:type="dcterms:W3CDTF">2019-03-13T18:48:58Z</dcterms:created>
  <dcterms:modified xsi:type="dcterms:W3CDTF">2019-10-29T15:36:56Z</dcterms:modified>
</cp:coreProperties>
</file>